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99"/>
  </p:notesMasterIdLst>
  <p:sldIdLst>
    <p:sldId id="569" r:id="rId2"/>
    <p:sldId id="541" r:id="rId3"/>
    <p:sldId id="544" r:id="rId4"/>
    <p:sldId id="542" r:id="rId5"/>
    <p:sldId id="546" r:id="rId6"/>
    <p:sldId id="545" r:id="rId7"/>
    <p:sldId id="543" r:id="rId8"/>
    <p:sldId id="547" r:id="rId9"/>
    <p:sldId id="548" r:id="rId10"/>
    <p:sldId id="528" r:id="rId11"/>
    <p:sldId id="529" r:id="rId12"/>
    <p:sldId id="487" r:id="rId13"/>
    <p:sldId id="527" r:id="rId14"/>
    <p:sldId id="490" r:id="rId15"/>
    <p:sldId id="491" r:id="rId16"/>
    <p:sldId id="497" r:id="rId17"/>
    <p:sldId id="498" r:id="rId18"/>
    <p:sldId id="532" r:id="rId19"/>
    <p:sldId id="531" r:id="rId20"/>
    <p:sldId id="492" r:id="rId21"/>
    <p:sldId id="493" r:id="rId22"/>
    <p:sldId id="495" r:id="rId23"/>
    <p:sldId id="494" r:id="rId24"/>
    <p:sldId id="556" r:id="rId25"/>
    <p:sldId id="496" r:id="rId26"/>
    <p:sldId id="486" r:id="rId27"/>
    <p:sldId id="533" r:id="rId28"/>
    <p:sldId id="537" r:id="rId29"/>
    <p:sldId id="535" r:id="rId30"/>
    <p:sldId id="538" r:id="rId31"/>
    <p:sldId id="599" r:id="rId32"/>
    <p:sldId id="597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571" r:id="rId41"/>
    <p:sldId id="572" r:id="rId42"/>
    <p:sldId id="573" r:id="rId43"/>
    <p:sldId id="575" r:id="rId44"/>
    <p:sldId id="577" r:id="rId45"/>
    <p:sldId id="578" r:id="rId46"/>
    <p:sldId id="579" r:id="rId47"/>
    <p:sldId id="581" r:id="rId48"/>
    <p:sldId id="588" r:id="rId49"/>
    <p:sldId id="590" r:id="rId50"/>
    <p:sldId id="586" r:id="rId51"/>
    <p:sldId id="582" r:id="rId52"/>
    <p:sldId id="587" r:id="rId53"/>
    <p:sldId id="591" r:id="rId54"/>
    <p:sldId id="583" r:id="rId55"/>
    <p:sldId id="585" r:id="rId56"/>
    <p:sldId id="584" r:id="rId57"/>
    <p:sldId id="593" r:id="rId58"/>
    <p:sldId id="592" r:id="rId59"/>
    <p:sldId id="594" r:id="rId60"/>
    <p:sldId id="595" r:id="rId61"/>
    <p:sldId id="596" r:id="rId62"/>
    <p:sldId id="557" r:id="rId63"/>
    <p:sldId id="558" r:id="rId64"/>
    <p:sldId id="559" r:id="rId65"/>
    <p:sldId id="563" r:id="rId66"/>
    <p:sldId id="564" r:id="rId67"/>
    <p:sldId id="503" r:id="rId68"/>
    <p:sldId id="504" r:id="rId69"/>
    <p:sldId id="505" r:id="rId70"/>
    <p:sldId id="506" r:id="rId71"/>
    <p:sldId id="507" r:id="rId72"/>
    <p:sldId id="509" r:id="rId73"/>
    <p:sldId id="510" r:id="rId74"/>
    <p:sldId id="513" r:id="rId75"/>
    <p:sldId id="511" r:id="rId76"/>
    <p:sldId id="512" r:id="rId77"/>
    <p:sldId id="514" r:id="rId78"/>
    <p:sldId id="515" r:id="rId79"/>
    <p:sldId id="517" r:id="rId80"/>
    <p:sldId id="518" r:id="rId81"/>
    <p:sldId id="519" r:id="rId82"/>
    <p:sldId id="520" r:id="rId83"/>
    <p:sldId id="523" r:id="rId84"/>
    <p:sldId id="521" r:id="rId85"/>
    <p:sldId id="524" r:id="rId86"/>
    <p:sldId id="525" r:id="rId87"/>
    <p:sldId id="526" r:id="rId88"/>
    <p:sldId id="449" r:id="rId89"/>
    <p:sldId id="598" r:id="rId90"/>
    <p:sldId id="450" r:id="rId91"/>
    <p:sldId id="451" r:id="rId92"/>
    <p:sldId id="452" r:id="rId93"/>
    <p:sldId id="454" r:id="rId94"/>
    <p:sldId id="499" r:id="rId95"/>
    <p:sldId id="500" r:id="rId96"/>
    <p:sldId id="502" r:id="rId97"/>
    <p:sldId id="501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DA"/>
    <a:srgbClr val="D9D9D9"/>
    <a:srgbClr val="69B19A"/>
    <a:srgbClr val="6FB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3"/>
    <p:restoredTop sz="81085" autoAdjust="0"/>
  </p:normalViewPr>
  <p:slideViewPr>
    <p:cSldViewPr snapToGrid="0">
      <p:cViewPr varScale="1">
        <p:scale>
          <a:sx n="130" d="100"/>
          <a:sy n="13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1B56-2700-415E-A122-F1370FCB465F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3227-E3CB-4F52-A115-C28EF2F62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6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93227-E3CB-4F52-A115-C28EF2F62CB0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54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66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1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1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88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56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07DD069-C0EE-3C44-8494-D3583CC74776}" type="datetime1">
              <a:rPr lang="it-IT" smtClean="0"/>
              <a:t>28/03/25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6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8178-E4B0-774F-AB40-E73225C38818}" type="datetime1">
              <a:rPr lang="it-IT" smtClean="0"/>
              <a:t>28/03/25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87F3D-ACA2-4B41-AA94-EB6634CB138B}" type="datetime1">
              <a:rPr lang="it-IT" smtClean="0"/>
              <a:t>28/03/25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960D-647E-E049-B7D9-872B30E4A4FD}" type="datetime1">
              <a:rPr lang="it-IT" smtClean="0"/>
              <a:t>28/03/25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520DFE-1AC6-E144-98D4-E4C8C48B3181}" type="datetime1">
              <a:rPr lang="it-IT" smtClean="0"/>
              <a:t>28/03/25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0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CC1F-7BCE-F247-A091-D3B4B600E5E6}" type="datetime1">
              <a:rPr lang="it-IT" smtClean="0"/>
              <a:t>28/03/25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693D-F1F7-6A4C-AA3D-4DE7EA9D15DB}" type="datetime1">
              <a:rPr lang="it-IT" smtClean="0"/>
              <a:t>28/03/25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B7F4-F37A-0B45-B080-1456D64C0EC9}" type="datetime1">
              <a:rPr lang="it-IT" smtClean="0"/>
              <a:t>28/03/25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8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DB7C3-FC0A-B943-B824-F7756094FD11}" type="datetime1">
              <a:rPr lang="it-IT" smtClean="0"/>
              <a:t>28/03/25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E0EEDC0-63CE-3641-ADED-07616FDC28A8}" type="datetime1">
              <a:rPr lang="it-IT" smtClean="0"/>
              <a:t>28/03/25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18CAE87-0B68-5B4D-B08F-A9F22811F60F}" type="datetime1">
              <a:rPr lang="it-IT" smtClean="0"/>
              <a:t>28/03/25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7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2C6D52-7CF6-CD4C-9AA2-898BB1DD91A2}" type="datetime1">
              <a:rPr lang="it-IT" smtClean="0"/>
              <a:t>28/03/25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1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79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b="1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chrome-extension://efaidnbmnnnibpcajpcglclefindmkaj/https:/www.ofs.campania.it/wp-content/uploads/2020/03/donaresangue-1.pdf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ytorch.org/vision/0.8/models.html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auto_examples/model_selection/plot_cv_indices.html#sphx-glr-auto-examples-model-selection-plot-cv-indices-py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iyon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aiyon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783B8-9BDD-42A0-9FC8-ED6CB099A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10666" b="-1"/>
          <a:stretch/>
        </p:blipFill>
        <p:spPr>
          <a:xfrm>
            <a:off x="0" y="-729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3FF470-24BD-4D3A-A544-3C4CBD44D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 fontScale="90000"/>
          </a:bodyPr>
          <a:lstStyle/>
          <a:p>
            <a:br>
              <a:rPr lang="it-IT" sz="3200" dirty="0"/>
            </a:br>
            <a:r>
              <a:rPr lang="it-IT" i="0" dirty="0"/>
              <a:t>FONDAMENTI DI MACHINE LEARNING</a:t>
            </a:r>
            <a:br>
              <a:rPr lang="it-IT" i="0" dirty="0"/>
            </a:br>
            <a:br>
              <a:rPr lang="it-IT" b="1" i="0" dirty="0"/>
            </a:br>
            <a:endParaRPr lang="it-IT" sz="24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BE3F69-96AD-4B48-83F6-D91E3B4CF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64323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it-IT" sz="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8000" b="1" dirty="0"/>
              <a:t>Fondamenti di Visione Artificiale e Biometria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AEDB5E-6A44-D696-9935-C1554297881B}"/>
              </a:ext>
            </a:extLst>
          </p:cNvPr>
          <p:cNvSpPr txBox="1"/>
          <p:nvPr/>
        </p:nvSpPr>
        <p:spPr>
          <a:xfrm>
            <a:off x="1447798" y="5198533"/>
            <a:ext cx="929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2024/2025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929309-7018-C595-82B9-EDB14A78E5F9}"/>
              </a:ext>
            </a:extLst>
          </p:cNvPr>
          <p:cNvSpPr txBox="1"/>
          <p:nvPr/>
        </p:nvSpPr>
        <p:spPr>
          <a:xfrm>
            <a:off x="10634132" y="6417733"/>
            <a:ext cx="15578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Dott.ssa Lucia Cascone</a:t>
            </a:r>
            <a:br>
              <a:rPr lang="it-IT" sz="1050" dirty="0">
                <a:solidFill>
                  <a:schemeClr val="bg1"/>
                </a:solidFill>
              </a:rPr>
            </a:br>
            <a:r>
              <a:rPr lang="it-IT" sz="1050" dirty="0">
                <a:solidFill>
                  <a:schemeClr val="bg1"/>
                </a:solidFill>
              </a:rPr>
              <a:t>lcascone@unisa.it</a:t>
            </a:r>
          </a:p>
        </p:txBody>
      </p:sp>
    </p:spTree>
    <p:extLst>
      <p:ext uri="{BB962C8B-B14F-4D97-AF65-F5344CB8AC3E}">
        <p14:creationId xmlns:p14="http://schemas.microsoft.com/office/powerpoint/2010/main" val="361768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sklearn.impute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SimpleImputer</a:t>
            </a:r>
            <a:endParaRPr lang="it-IT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imputer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SimpleImputer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missing_values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np.nan</a:t>
            </a:r>
            <a:r>
              <a:rPr lang="it-IT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strategy=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mean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it-IT" b="0" dirty="0"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imputer</a:t>
            </a:r>
            <a:r>
              <a:rPr lang="it-IT" b="0" dirty="0"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imputer.fit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[['A']])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['A']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imputer.transform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[['A']])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Sostituzione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95237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it-IT" b="0" dirty="0">
                <a:effectLst/>
                <a:latin typeface="Courier New" panose="02070309020205020404" pitchFamily="49" charset="0"/>
              </a:rPr>
              <a:t>) # Valore specifico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df.mean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it-IT" b="0" dirty="0">
                <a:effectLst/>
                <a:latin typeface="Courier New" panose="02070309020205020404" pitchFamily="49" charset="0"/>
              </a:rPr>
              <a:t>)</a:t>
            </a:r>
            <a:r>
              <a:rPr lang="it-IT" b="0" dirty="0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dirty="0">
                <a:effectLst/>
                <a:latin typeface="Courier New" panose="02070309020205020404" pitchFamily="49" charset="0"/>
              </a:rPr>
              <a:t># Media</a:t>
            </a: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fillna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value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</a:rPr>
              <a:t>df.median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()</a:t>
            </a:r>
            <a:r>
              <a:rPr lang="it-IT" b="0" dirty="0">
                <a:effectLst/>
                <a:latin typeface="Courier New" panose="02070309020205020404" pitchFamily="49" charset="0"/>
              </a:rPr>
              <a:t>) # Mediana</a:t>
            </a:r>
          </a:p>
          <a:p>
            <a:r>
              <a:rPr lang="it-IT" dirty="0">
                <a:latin typeface="Courier New" panose="02070309020205020404" pitchFamily="49" charset="0"/>
              </a:rPr>
              <a:t>…</a:t>
            </a:r>
            <a:endParaRPr lang="it-IT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Sostituzione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43B5E0-39C5-2E28-3781-DA462AC4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90CE43-9FAB-E277-48AA-679AB109264D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124616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dropna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it-IT" b="0" dirty="0">
                <a:effectLst/>
                <a:latin typeface="Courier New" panose="02070309020205020404" pitchFamily="49" charset="0"/>
              </a:rPr>
              <a:t>#Elimina tutte le righe con almeno un valore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NaN</a:t>
            </a:r>
            <a:endParaRPr lang="it-IT" b="0" dirty="0">
              <a:effectLst/>
              <a:latin typeface="Courier New" panose="02070309020205020404" pitchFamily="49" charset="0"/>
            </a:endParaRPr>
          </a:p>
          <a:p>
            <a:r>
              <a:rPr lang="it-IT" b="0" dirty="0" err="1">
                <a:effectLst/>
                <a:latin typeface="Courier New" panose="02070309020205020404" pitchFamily="49" charset="0"/>
              </a:rPr>
              <a:t>df.</a:t>
            </a:r>
            <a:r>
              <a:rPr lang="it-IT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dropna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axis</a:t>
            </a:r>
            <a:r>
              <a:rPr lang="it-IT" b="0" dirty="0">
                <a:effectLst/>
                <a:latin typeface="Courier New" panose="02070309020205020404" pitchFamily="49" charset="0"/>
              </a:rPr>
              <a:t>=</a:t>
            </a:r>
            <a:r>
              <a:rPr lang="it-IT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1) </a:t>
            </a:r>
            <a:r>
              <a:rPr lang="it-IT" b="0" dirty="0">
                <a:effectLst/>
                <a:latin typeface="Courier New" panose="02070309020205020404" pitchFamily="49" charset="0"/>
              </a:rPr>
              <a:t>#Elimina tutte le colonne con almeno un valore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NaN</a:t>
            </a:r>
            <a:endParaRPr lang="it-IT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it-IT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Eliminazione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DF0D8C-5BB4-0343-559F-AE44A1C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CDB880-16CB-0047-5939-E72FAF503856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142557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Identificare i dati mancanti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923330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Identificazione dei dati mancanti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("Dati Mancanti per Colonna:")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().sum())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#Creazione di un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fittizio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({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'A': [1,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4, 5],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'B': [6, 7, 8,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np.nan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10],</a:t>
            </a:r>
            <a:b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'C': [11, 12, 13, 14, 15]})</a:t>
            </a:r>
            <a:br>
              <a:rPr lang="it-IT" sz="1800" dirty="0">
                <a:latin typeface="+mn-lt"/>
              </a:rPr>
            </a:br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Metodi avanzati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02895-0BA3-9A90-13FC-28ED371B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0E41B9-B20D-B818-4929-91DE6DCD5CEC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35089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Rilevare errori di input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1200329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Identificare valori non numerici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("Valori non numerici in 'A':")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pd.to_numeric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['A'],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errors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='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coerce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').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isnull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()])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it-IT" sz="12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contenga un errore di input in 'A'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df.loc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[2, 'A'] = "errore"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1DA77-2CA7-9F16-2C2E-B65AB75DBF5C}"/>
              </a:ext>
            </a:extLst>
          </p:cNvPr>
          <p:cNvSpPr txBox="1"/>
          <p:nvPr/>
        </p:nvSpPr>
        <p:spPr>
          <a:xfrm>
            <a:off x="951910" y="4788702"/>
            <a:ext cx="6755857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 =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pd.to_numeric</a:t>
            </a:r>
            <a:r>
              <a:rPr lang="it-IT" b="0" dirty="0">
                <a:effectLst/>
                <a:latin typeface="Courier New" panose="02070309020205020404" pitchFamily="49" charset="0"/>
              </a:rPr>
              <a:t>(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df</a:t>
            </a:r>
            <a:r>
              <a:rPr lang="it-IT" b="0" dirty="0">
                <a:effectLst/>
                <a:latin typeface="Courier New" panose="02070309020205020404" pitchFamily="49" charset="0"/>
              </a:rPr>
              <a:t>['A'], 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errors</a:t>
            </a:r>
            <a:r>
              <a:rPr lang="it-IT" b="0" dirty="0">
                <a:effectLst/>
                <a:latin typeface="Courier New" panose="02070309020205020404" pitchFamily="49" charset="0"/>
              </a:rPr>
              <a:t>='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coerce</a:t>
            </a:r>
            <a:r>
              <a:rPr lang="it-IT" b="0" dirty="0">
                <a:effectLst/>
                <a:latin typeface="Courier New" panose="02070309020205020404" pitchFamily="49" charset="0"/>
              </a:rPr>
              <a:t>').</a:t>
            </a:r>
            <a:r>
              <a:rPr lang="it-IT" b="0" dirty="0" err="1">
                <a:effectLst/>
                <a:latin typeface="Courier New" panose="02070309020205020404" pitchFamily="49" charset="0"/>
              </a:rPr>
              <a:t>notnull</a:t>
            </a:r>
            <a:r>
              <a:rPr lang="it-IT" b="0" dirty="0">
                <a:effectLst/>
                <a:latin typeface="Courier New" panose="02070309020205020404" pitchFamily="49" charset="0"/>
              </a:rPr>
              <a:t>()]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5AEDA1E-AD8B-FFD3-3677-19617FCE45BF}"/>
              </a:ext>
            </a:extLst>
          </p:cNvPr>
          <p:cNvSpPr txBox="1">
            <a:spLocks/>
          </p:cNvSpPr>
          <p:nvPr/>
        </p:nvSpPr>
        <p:spPr>
          <a:xfrm>
            <a:off x="835647" y="393118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Eliminazione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3FB094-76ED-1255-5A5C-F57F0BE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8534BF-5249-83C7-7299-1B090077B7B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2161294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Identificare duplicati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("Righe duplicate:")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df.duplicated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df.append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df.iloc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ignore_index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=True)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B3FFCE5-8D51-7A51-0CDC-41D54C1CCD05}"/>
              </a:ext>
            </a:extLst>
          </p:cNvPr>
          <p:cNvGrpSpPr/>
          <p:nvPr/>
        </p:nvGrpSpPr>
        <p:grpSpPr>
          <a:xfrm>
            <a:off x="835647" y="3931180"/>
            <a:ext cx="6872120" cy="1503853"/>
            <a:chOff x="835647" y="3931180"/>
            <a:chExt cx="6872120" cy="1503853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9B61DA77-2CA7-9F16-2C2E-B65AB75DBF5C}"/>
                </a:ext>
              </a:extLst>
            </p:cNvPr>
            <p:cNvSpPr txBox="1"/>
            <p:nvPr/>
          </p:nvSpPr>
          <p:spPr>
            <a:xfrm>
              <a:off x="951910" y="4788702"/>
              <a:ext cx="6755857" cy="64633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# Rimozione dei duplicati</a:t>
              </a:r>
            </a:p>
            <a:p>
              <a:r>
                <a:rPr lang="it-IT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df.drop_duplicates</a:t>
              </a:r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inplace</a:t>
              </a:r>
              <a:r>
                <a:rPr lang="it-IT" dirty="0">
                  <a:latin typeface="Courier New" panose="02070309020205020404" pitchFamily="49" charset="0"/>
                  <a:cs typeface="Courier New" panose="02070309020205020404" pitchFamily="49" charset="0"/>
                </a:rPr>
                <a:t>=True)</a:t>
              </a:r>
            </a:p>
          </p:txBody>
        </p:sp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35AEDA1E-AD8B-FFD3-3677-19617FCE45BF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Eliminazione </a:t>
              </a:r>
            </a:p>
          </p:txBody>
        </p:sp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62F108F-B223-F5BE-DCD3-FF8BB8D5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B3DA3-3B00-7ED2-AB0C-4D29ECF8B6A7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228233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2672163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 Visualizzazione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sns.boxplot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pic>
        <p:nvPicPr>
          <p:cNvPr id="1026" name="Picture 2" descr="Boxplot: grafico con 5 indici di posizione">
            <a:extLst>
              <a:ext uri="{FF2B5EF4-FFF2-40B4-BE49-F238E27FC236}">
                <a16:creationId xmlns:a16="http://schemas.microsoft.com/office/drawing/2014/main" id="{4E5DE21D-5F8C-18BA-1337-FCAC30307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11" y="2334538"/>
            <a:ext cx="2791165" cy="31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4886D7-0C89-A7F5-DB6B-D9552AAF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2D4BE8-0AE2-9CA2-CBCF-15E768ED9FF2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6482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F1AAF9E-E035-A55A-A0DB-1A44B94316B4}"/>
              </a:ext>
            </a:extLst>
          </p:cNvPr>
          <p:cNvGrpSpPr/>
          <p:nvPr/>
        </p:nvGrpSpPr>
        <p:grpSpPr>
          <a:xfrm>
            <a:off x="835646" y="5099930"/>
            <a:ext cx="6872120" cy="1380742"/>
            <a:chOff x="835647" y="3931180"/>
            <a:chExt cx="6872120" cy="1380742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A018602-C2A3-8409-676C-E5CDAD696192}"/>
                </a:ext>
              </a:extLst>
            </p:cNvPr>
            <p:cNvSpPr txBox="1"/>
            <p:nvPr/>
          </p:nvSpPr>
          <p:spPr>
            <a:xfrm>
              <a:off x="951910" y="4788702"/>
              <a:ext cx="6755857" cy="52322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not_outliers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[~((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&lt;(q1-1.5*IQR)) | (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&gt;(q3+1.5*IQR)))]</a:t>
              </a:r>
            </a:p>
            <a:p>
              <a:pPr algn="l"/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outliers_dropped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outliers.dropna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().</a:t>
              </a:r>
              <a:r>
                <a:rPr lang="it-IT" sz="14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reset_index</a:t>
              </a:r>
              <a:r>
                <a:rPr lang="it-IT" sz="14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itolo 1">
              <a:extLst>
                <a:ext uri="{FF2B5EF4-FFF2-40B4-BE49-F238E27FC236}">
                  <a16:creationId xmlns:a16="http://schemas.microsoft.com/office/drawing/2014/main" id="{29E1D3AB-AA3D-002C-92AF-709F29CBD5FC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Eliminazione </a:t>
              </a: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EE6835-D39E-AB06-2B68-AF48EB26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BAB76E-69D6-48E7-BB7E-1BA8F74A880A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17334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F1AAF9E-E035-A55A-A0DB-1A44B94316B4}"/>
              </a:ext>
            </a:extLst>
          </p:cNvPr>
          <p:cNvGrpSpPr/>
          <p:nvPr/>
        </p:nvGrpSpPr>
        <p:grpSpPr>
          <a:xfrm>
            <a:off x="835647" y="4795130"/>
            <a:ext cx="6979086" cy="1990118"/>
            <a:chOff x="835647" y="3931180"/>
            <a:chExt cx="6979086" cy="1990118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A018602-C2A3-8409-676C-E5CDAD696192}"/>
                </a:ext>
              </a:extLst>
            </p:cNvPr>
            <p:cNvSpPr txBox="1"/>
            <p:nvPr/>
          </p:nvSpPr>
          <p:spPr>
            <a:xfrm>
              <a:off x="951909" y="4720969"/>
              <a:ext cx="6862824" cy="12003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l"/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 col in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df.columns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[col].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upper_val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q3[col] + 1.5 * IQR[col]</a:t>
              </a:r>
            </a:p>
            <a:p>
              <a:pPr algn="l"/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lower_val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= q1[col] - 1.5 * IQR[col]</a:t>
              </a:r>
            </a:p>
            <a:p>
              <a:pPr algn="l"/>
              <a:r>
                <a:rPr lang="it-IT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=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np.where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&gt;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upper_val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np.where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 &lt;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lower_val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mean_val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it-IT" sz="1200" b="0" i="0" dirty="0" err="1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df</a:t>
              </a:r>
              <a:r>
                <a:rPr lang="it-IT" sz="1200" b="0" i="0" dirty="0"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[col]))</a:t>
              </a:r>
            </a:p>
          </p:txBody>
        </p:sp>
        <p:sp>
          <p:nvSpPr>
            <p:cNvPr id="12" name="Titolo 1">
              <a:extLst>
                <a:ext uri="{FF2B5EF4-FFF2-40B4-BE49-F238E27FC236}">
                  <a16:creationId xmlns:a16="http://schemas.microsoft.com/office/drawing/2014/main" id="{29E1D3AB-AA3D-002C-92AF-709F29CBD5FC}"/>
                </a:ext>
              </a:extLst>
            </p:cNvPr>
            <p:cNvSpPr txBox="1">
              <a:spLocks/>
            </p:cNvSpPr>
            <p:nvPr/>
          </p:nvSpPr>
          <p:spPr>
            <a:xfrm>
              <a:off x="835647" y="3931180"/>
              <a:ext cx="6265717" cy="7273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i="1" kern="1200" cap="none" spc="0" baseline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it-IT" sz="1600" dirty="0"/>
                <a:t> </a:t>
              </a:r>
              <a:r>
                <a:rPr lang="it-IT" sz="1600" dirty="0">
                  <a:latin typeface="+mn-lt"/>
                </a:rPr>
                <a:t>Possibile soluzione: Sostituzione </a:t>
              </a: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285C3-2BD3-9E5C-348D-FA30A9D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722C50-CFC0-0846-3E3E-8D6D442B1CE6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244859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Gestione degli </a:t>
            </a:r>
            <a:r>
              <a:rPr lang="it-IT" sz="1600" dirty="0" err="1">
                <a:latin typeface="+mn-lt"/>
              </a:rPr>
              <a:t>outliers</a:t>
            </a:r>
            <a:endParaRPr lang="it-IT" sz="1600" dirty="0"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09" y="2665772"/>
            <a:ext cx="6755857" cy="246221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#Identificazione</a:t>
            </a:r>
          </a:p>
          <a:p>
            <a:endParaRPr lang="it-IT" sz="1400" dirty="0">
              <a:solidFill>
                <a:srgbClr val="24242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find_outliers_IQR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q1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(0.25)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q3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df.quantile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(0.75)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IQR = q3 - q1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(q1 - 1.5 * IQR)) | 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(q3        + 1.5 * IQR)))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# Identifica le righe con almeno un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</a:t>
            </a:r>
            <a:endParaRPr lang="it-IT" sz="1400" b="0" i="0" dirty="0">
              <a:solidFill>
                <a:srgbClr val="24242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outliers_condition.any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it-IT" sz="14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outliers_rows</a:t>
            </a:r>
            <a:r>
              <a:rPr lang="it-IT" sz="14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9E1D3AB-AA3D-002C-92AF-709F29CBD5FC}"/>
              </a:ext>
            </a:extLst>
          </p:cNvPr>
          <p:cNvSpPr txBox="1">
            <a:spLocks/>
          </p:cNvSpPr>
          <p:nvPr/>
        </p:nvSpPr>
        <p:spPr>
          <a:xfrm>
            <a:off x="835646" y="509993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>
                <a:latin typeface="+mn-lt"/>
              </a:rPr>
              <a:t>Possibile soluzione: ... Teniamoceli!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2F02AD-5FE9-A575-DC36-B37FF44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DE916E-C4BA-CE4B-FEF1-ED335CEF8345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65056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</a:t>
            </a:r>
            <a:br>
              <a:rPr lang="it-IT" sz="16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1C3A0B-AE07-0F6C-6927-5091AE30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0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Altre funzioni utili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30832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#stampa le prime 5 righe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#stampa le ultime 5 righe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#dimensioni del dataset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#informazioni descrittive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#sommario, valori non nulli e tipo dati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.rename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={‘A’:’P’},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df.NameColumn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.value_counts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#conteggio valori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C7D592-525F-093A-D650-044787A0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757BBC-112C-626C-0244-D0884928944F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416755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0CFE04-C0FC-ECFF-1EEE-5BEBBAE4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4572-43B8-F34D-B69E-3E2F49A1B18C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5425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5086633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14C013-D290-0294-C92D-D3F02E0E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BEBF8F-4F22-19F1-5253-7066C0EFA150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213309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Studio delle relazioni tra variabili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820490" cy="2031325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=‘target’)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Matrice di Correlazione</a:t>
            </a:r>
          </a:p>
          <a:p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sns.heatmap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correlation_matrix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annot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cmap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coolwarm</a:t>
            </a:r>
            <a:r>
              <a:rPr lang="it-IT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it-IT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5086633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5409798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6122500"/>
            <a:ext cx="347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un problema? … Dipende!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6604E6-6315-AB16-E823-A4A37133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D67101-9878-19E6-A9B4-CAB9808C8BC0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1904708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2114837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2438002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3047007"/>
            <a:ext cx="576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</a:rPr>
              <a:t>Può causare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problemi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con l'interpretazione dei risultati del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modello di regressione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nei compiti invece di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previsione non è necessario gestirla anche 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contribuire all'</a:t>
            </a:r>
            <a:r>
              <a:rPr lang="it-IT" b="0" i="0" dirty="0" err="1">
                <a:solidFill>
                  <a:srgbClr val="0D0D0D"/>
                </a:solidFill>
                <a:effectLst/>
              </a:rPr>
              <a:t>overfitting</a:t>
            </a:r>
            <a:endParaRPr lang="it-IT" b="0" i="0" dirty="0">
              <a:solidFill>
                <a:srgbClr val="0D0D0D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complicare</a:t>
            </a:r>
            <a:r>
              <a:rPr lang="it-IT" dirty="0">
                <a:solidFill>
                  <a:srgbClr val="0D0D0D"/>
                </a:solidFill>
              </a:rPr>
              <a:t> la valutazione sull’interpretabilità</a:t>
            </a:r>
            <a:endParaRPr lang="it-IT" i="1" dirty="0"/>
          </a:p>
        </p:txBody>
      </p:sp>
      <p:cxnSp>
        <p:nvCxnSpPr>
          <p:cNvPr id="3" name="Connettore 4 2">
            <a:extLst>
              <a:ext uri="{FF2B5EF4-FFF2-40B4-BE49-F238E27FC236}">
                <a16:creationId xmlns:a16="http://schemas.microsoft.com/office/drawing/2014/main" id="{6641D558-87BB-768C-192D-574940F88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455" y="3971853"/>
            <a:ext cx="2532091" cy="1267488"/>
          </a:xfrm>
          <a:prstGeom prst="bentConnector2">
            <a:avLst/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E6CEC5-DBB2-FDC6-CFCD-AD5566AE3085}"/>
              </a:ext>
            </a:extLst>
          </p:cNvPr>
          <p:cNvSpPr txBox="1"/>
          <p:nvPr/>
        </p:nvSpPr>
        <p:spPr>
          <a:xfrm>
            <a:off x="2041671" y="5271478"/>
            <a:ext cx="6099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In alcuni casi, entrambe le feature possono contenere </a:t>
            </a:r>
            <a:r>
              <a:rPr lang="it-IT" b="1" dirty="0"/>
              <a:t>informazioni complementari</a:t>
            </a:r>
            <a:r>
              <a:rPr lang="it-IT" dirty="0"/>
              <a:t> e rilevanti per il modello. In questi scenari, rimuovere una delle due potrebbe comportare una perdita di dati utili.</a:t>
            </a:r>
            <a:endParaRPr lang="it-IT" dirty="0">
              <a:solidFill>
                <a:srgbClr val="0D0D0D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E871F8-D790-922F-0E8B-80E94726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546A9F-B11A-10DF-9494-912E4D5EE328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54364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4294633"/>
            <a:ext cx="339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Supponiamo che il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abbia un duplicato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df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pd.read_csv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(’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file.csv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B9460-E8D5-75B0-A7FC-D95BED836C88}"/>
              </a:ext>
            </a:extLst>
          </p:cNvPr>
          <p:cNvSpPr txBox="1"/>
          <p:nvPr/>
        </p:nvSpPr>
        <p:spPr>
          <a:xfrm>
            <a:off x="984226" y="2114837"/>
            <a:ext cx="675585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b="1" i="1" dirty="0">
                <a:cs typeface="Courier New" panose="02070309020205020404" pitchFamily="49" charset="0"/>
              </a:rPr>
              <a:t>Multicollinearità: </a:t>
            </a:r>
            <a:r>
              <a:rPr lang="it-IT" dirty="0">
                <a:cs typeface="Courier New" panose="02070309020205020404" pitchFamily="49" charset="0"/>
              </a:rPr>
              <a:t>2 o più variabili indipendenti mostrano segni di elevata correlazione tra loro.</a:t>
            </a:r>
          </a:p>
        </p:txBody>
      </p: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496AD498-53B8-300E-1D79-860CA4D502C7}"/>
              </a:ext>
            </a:extLst>
          </p:cNvPr>
          <p:cNvCxnSpPr>
            <a:stCxn id="11" idx="1"/>
          </p:cNvCxnSpPr>
          <p:nvPr/>
        </p:nvCxnSpPr>
        <p:spPr>
          <a:xfrm rot="10800000" flipH="1" flipV="1">
            <a:off x="984225" y="2438002"/>
            <a:ext cx="993661" cy="901549"/>
          </a:xfrm>
          <a:prstGeom prst="bentConnector3">
            <a:avLst>
              <a:gd name="adj1" fmla="val -23006"/>
            </a:avLst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B40D8D-8DFF-3243-FCE2-F8479F11A8FC}"/>
              </a:ext>
            </a:extLst>
          </p:cNvPr>
          <p:cNvSpPr txBox="1"/>
          <p:nvPr/>
        </p:nvSpPr>
        <p:spPr>
          <a:xfrm>
            <a:off x="1977887" y="3047007"/>
            <a:ext cx="576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0D0D0D"/>
                </a:solidFill>
                <a:effectLst/>
              </a:rPr>
              <a:t>Può causare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problemi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con l'interpretazione dei risultati del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modello di regressione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nei compiti invece di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previsione non è necessario gestirla anche 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contribuire all'</a:t>
            </a:r>
            <a:r>
              <a:rPr lang="it-IT" b="0" i="0" dirty="0" err="1">
                <a:solidFill>
                  <a:srgbClr val="0D0D0D"/>
                </a:solidFill>
                <a:effectLst/>
              </a:rPr>
              <a:t>overfitting</a:t>
            </a:r>
            <a:endParaRPr lang="it-IT" b="0" i="0" dirty="0">
              <a:solidFill>
                <a:srgbClr val="0D0D0D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può complicare</a:t>
            </a:r>
            <a:r>
              <a:rPr lang="it-IT" dirty="0">
                <a:solidFill>
                  <a:srgbClr val="0D0D0D"/>
                </a:solidFill>
              </a:rPr>
              <a:t> la valutazione sull’interpretabilità</a:t>
            </a:r>
            <a:endParaRPr lang="it-IT" i="1" dirty="0"/>
          </a:p>
        </p:txBody>
      </p:sp>
      <p:cxnSp>
        <p:nvCxnSpPr>
          <p:cNvPr id="3" name="Connettore 4 2">
            <a:extLst>
              <a:ext uri="{FF2B5EF4-FFF2-40B4-BE49-F238E27FC236}">
                <a16:creationId xmlns:a16="http://schemas.microsoft.com/office/drawing/2014/main" id="{6641D558-87BB-768C-192D-574940F885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455" y="3971853"/>
            <a:ext cx="2532091" cy="1267488"/>
          </a:xfrm>
          <a:prstGeom prst="bentConnector2">
            <a:avLst/>
          </a:prstGeom>
          <a:ln w="2222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E6CEC5-DBB2-FDC6-CFCD-AD5566AE3085}"/>
              </a:ext>
            </a:extLst>
          </p:cNvPr>
          <p:cNvSpPr txBox="1"/>
          <p:nvPr/>
        </p:nvSpPr>
        <p:spPr>
          <a:xfrm>
            <a:off x="2041671" y="5271478"/>
            <a:ext cx="6099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In alcuni casi, entrambe le feature possono contenere </a:t>
            </a:r>
            <a:r>
              <a:rPr lang="it-IT" b="1" dirty="0"/>
              <a:t>informazioni complementari</a:t>
            </a:r>
            <a:r>
              <a:rPr lang="it-IT" dirty="0"/>
              <a:t> e rilevanti per il modello. In questi scenari, rimuovere una delle due potrebbe comportare una perdita di dati utili.</a:t>
            </a:r>
            <a:endParaRPr lang="it-IT" dirty="0">
              <a:solidFill>
                <a:srgbClr val="0D0D0D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64A402-BACA-ED35-C058-F05C15719D88}"/>
              </a:ext>
            </a:extLst>
          </p:cNvPr>
          <p:cNvSpPr txBox="1"/>
          <p:nvPr/>
        </p:nvSpPr>
        <p:spPr>
          <a:xfrm>
            <a:off x="8432845" y="5548476"/>
            <a:ext cx="3392009" cy="830997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it-IT" sz="1200" b="1" dirty="0"/>
          </a:p>
          <a:p>
            <a:r>
              <a:rPr lang="it-IT" sz="1200" b="1" dirty="0"/>
              <a:t>Età e Anni di Esperienza</a:t>
            </a:r>
            <a:r>
              <a:rPr lang="it-IT" sz="1200" dirty="0"/>
              <a:t> → Sono correlati ma la </a:t>
            </a:r>
            <a:r>
              <a:rPr lang="it-IT" sz="1200" b="1" dirty="0"/>
              <a:t>prima</a:t>
            </a:r>
            <a:r>
              <a:rPr lang="it-IT" sz="1200" dirty="0"/>
              <a:t> è utile per analisi demografiche e la </a:t>
            </a:r>
            <a:r>
              <a:rPr lang="it-IT" sz="1200" b="1" dirty="0"/>
              <a:t>seconda</a:t>
            </a:r>
            <a:r>
              <a:rPr lang="it-IT" sz="1200" dirty="0"/>
              <a:t> per performance lavorative.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FABE0E5-403A-208F-0995-D70D84826E2E}"/>
              </a:ext>
            </a:extLst>
          </p:cNvPr>
          <p:cNvCxnSpPr>
            <a:cxnSpLocks/>
          </p:cNvCxnSpPr>
          <p:nvPr/>
        </p:nvCxnSpPr>
        <p:spPr>
          <a:xfrm>
            <a:off x="7632453" y="5871641"/>
            <a:ext cx="721918" cy="1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BF4F81-E071-BFAD-7E0F-172064883919}"/>
              </a:ext>
            </a:extLst>
          </p:cNvPr>
          <p:cNvSpPr txBox="1"/>
          <p:nvPr/>
        </p:nvSpPr>
        <p:spPr>
          <a:xfrm>
            <a:off x="8422591" y="5512661"/>
            <a:ext cx="1451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C33B39-585C-D820-8A3B-9C3BFC3B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C0048B-40E3-F800-38CB-2EA34CE9F506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4248125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NORMALIZZAZIONE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La </a:t>
            </a:r>
            <a:r>
              <a:rPr lang="it-IT" b="1" i="1" dirty="0">
                <a:solidFill>
                  <a:srgbClr val="0D0D0D"/>
                </a:solidFill>
                <a:effectLst/>
              </a:rPr>
              <a:t>normalizzazione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 (o </a:t>
            </a:r>
            <a:r>
              <a:rPr lang="it-IT" b="0" i="1" dirty="0">
                <a:solidFill>
                  <a:srgbClr val="0D0D0D"/>
                </a:solidFill>
                <a:effectLst/>
              </a:rPr>
              <a:t>Min-Max scaling</a:t>
            </a:r>
            <a:r>
              <a:rPr lang="it-IT" b="0" i="0" dirty="0">
                <a:solidFill>
                  <a:srgbClr val="0D0D0D"/>
                </a:solidFill>
                <a:effectLst/>
              </a:rPr>
              <a:t>) ridimensiona le caratteristiche in un range specificato, solitamente tra 0 e 1, o tra -1 e 1, per garantire che tutte le caratteristiche contribuiscano equamente al processo di apprendimento.</a:t>
            </a:r>
          </a:p>
          <a:p>
            <a:pPr algn="l"/>
            <a:endParaRPr lang="it-IT" dirty="0">
              <a:solidFill>
                <a:srgbClr val="0D0D0D"/>
              </a:solidFill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Questo può essere particolarmente utile per gli algoritmi di ottimizzazione che sono sensibili alle scale delle caratteristiche, come i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gradient-based</a:t>
            </a:r>
            <a:r>
              <a:rPr lang="it-IT" b="0" i="1" dirty="0">
                <a:solidFill>
                  <a:srgbClr val="0D0D0D"/>
                </a:solidFill>
                <a:effectLst/>
              </a:rPr>
              <a:t>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optimizers</a:t>
            </a:r>
            <a:r>
              <a:rPr lang="it-IT" b="0" i="0" dirty="0">
                <a:solidFill>
                  <a:srgbClr val="0D0D0D"/>
                </a:solidFill>
                <a:effectLst/>
              </a:rPr>
              <a:t>. 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83A1C8F-9D7D-2782-2260-080994B8A91E}"/>
              </a:ext>
            </a:extLst>
          </p:cNvPr>
          <p:cNvGrpSpPr/>
          <p:nvPr/>
        </p:nvGrpSpPr>
        <p:grpSpPr>
          <a:xfrm>
            <a:off x="965310" y="5360043"/>
            <a:ext cx="2929467" cy="961238"/>
            <a:chOff x="8661399" y="4656666"/>
            <a:chExt cx="2929467" cy="961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/>
                <p:nvPr/>
              </p:nvSpPr>
              <p:spPr>
                <a:xfrm>
                  <a:off x="8664321" y="5024472"/>
                  <a:ext cx="2867575" cy="5934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321" y="5024472"/>
                  <a:ext cx="2867575" cy="593432"/>
                </a:xfrm>
                <a:prstGeom prst="rect">
                  <a:avLst/>
                </a:prstGeom>
                <a:blipFill>
                  <a:blip r:embed="rId2"/>
                  <a:stretch>
                    <a:fillRect t="-6383" b="-1489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2ADE52B-390F-7A55-DC4C-8906B90BE765}"/>
                </a:ext>
              </a:extLst>
            </p:cNvPr>
            <p:cNvSpPr txBox="1"/>
            <p:nvPr/>
          </p:nvSpPr>
          <p:spPr>
            <a:xfrm>
              <a:off x="8661399" y="4656666"/>
              <a:ext cx="2929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i="1" dirty="0">
                  <a:latin typeface="+mn-lt"/>
                </a:rPr>
                <a:t>NORMALIZZAZIONE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8AE39A-BFE0-1850-935D-21C99006AA11}"/>
              </a:ext>
            </a:extLst>
          </p:cNvPr>
          <p:cNvSpPr txBox="1"/>
          <p:nvPr/>
        </p:nvSpPr>
        <p:spPr>
          <a:xfrm>
            <a:off x="8297224" y="1685678"/>
            <a:ext cx="3547644" cy="415498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# Dati di addestramento</a:t>
            </a: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 # Dati di test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Inizializzazione del trasformatore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 Adattamento e trasformazione dei dati di addestramento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 Trasformazione dei dati di test utilizzando i parametri calcolati durante il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Connettore 7 16">
            <a:extLst>
              <a:ext uri="{FF2B5EF4-FFF2-40B4-BE49-F238E27FC236}">
                <a16:creationId xmlns:a16="http://schemas.microsoft.com/office/drawing/2014/main" id="{50D38EA9-EEFB-1B77-3405-02A3AE88DA68}"/>
              </a:ext>
            </a:extLst>
          </p:cNvPr>
          <p:cNvCxnSpPr>
            <a:cxnSpLocks/>
          </p:cNvCxnSpPr>
          <p:nvPr/>
        </p:nvCxnSpPr>
        <p:spPr>
          <a:xfrm flipV="1">
            <a:off x="3362837" y="5622432"/>
            <a:ext cx="812910" cy="275724"/>
          </a:xfrm>
          <a:prstGeom prst="curvedConnector3">
            <a:avLst>
              <a:gd name="adj1" fmla="val 12812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E9CA076D-61BB-1A2A-4224-2FA9C9EF5FFF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2084117" y="6277632"/>
            <a:ext cx="274255" cy="3615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3914FF-C26A-55D6-310E-F274857941C3}"/>
              </a:ext>
            </a:extLst>
          </p:cNvPr>
          <p:cNvSpPr txBox="1"/>
          <p:nvPr/>
        </p:nvSpPr>
        <p:spPr>
          <a:xfrm>
            <a:off x="3603790" y="5371309"/>
            <a:ext cx="729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Minimo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B87F34-1DB7-8CC9-D482-94CAF9C09CD6}"/>
              </a:ext>
            </a:extLst>
          </p:cNvPr>
          <p:cNvSpPr txBox="1"/>
          <p:nvPr/>
        </p:nvSpPr>
        <p:spPr>
          <a:xfrm>
            <a:off x="1441571" y="6380092"/>
            <a:ext cx="729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Massimo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21316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STANDARDIZZAZIONE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La </a:t>
            </a:r>
            <a:r>
              <a:rPr lang="it-IT" b="1" i="0" dirty="0">
                <a:solidFill>
                  <a:srgbClr val="0D0D0D"/>
                </a:solidFill>
                <a:effectLst/>
              </a:rPr>
              <a:t>standardizzazione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nota anche come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Z</a:t>
            </a:r>
            <a:r>
              <a:rPr lang="it-IT" b="0" i="1" dirty="0">
                <a:solidFill>
                  <a:srgbClr val="0D0D0D"/>
                </a:solidFill>
                <a:effectLst/>
              </a:rPr>
              <a:t>-score </a:t>
            </a:r>
            <a:r>
              <a:rPr lang="it-IT" b="0" i="1" dirty="0" err="1">
                <a:solidFill>
                  <a:srgbClr val="0D0D0D"/>
                </a:solidFill>
                <a:effectLst/>
              </a:rPr>
              <a:t>normalization</a:t>
            </a:r>
            <a:r>
              <a:rPr lang="it-IT" b="0" i="0" dirty="0">
                <a:solidFill>
                  <a:srgbClr val="0D0D0D"/>
                </a:solidFill>
                <a:effectLst/>
              </a:rPr>
              <a:t>, trasforma le caratteristiche in modo tale che abbiano media 0 e deviazione standard 1. </a:t>
            </a:r>
          </a:p>
          <a:p>
            <a:pPr algn="l"/>
            <a:endParaRPr lang="it-IT" dirty="0">
              <a:solidFill>
                <a:srgbClr val="0D0D0D"/>
              </a:solidFill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Questo processo permette ai modelli che sono sensibili alle variazioni di scala tra le variabili (come i modelli basati su distanze) di trattare tutte le caratteristiche allo stesso modo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93DA073-8152-3E98-53B3-9EC7642B350F}"/>
              </a:ext>
            </a:extLst>
          </p:cNvPr>
          <p:cNvGrpSpPr/>
          <p:nvPr/>
        </p:nvGrpSpPr>
        <p:grpSpPr>
          <a:xfrm>
            <a:off x="835647" y="5308600"/>
            <a:ext cx="2929467" cy="893591"/>
            <a:chOff x="8661399" y="4656666"/>
            <a:chExt cx="2929467" cy="89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/>
                <p:nvPr/>
              </p:nvSpPr>
              <p:spPr>
                <a:xfrm>
                  <a:off x="8664321" y="5024472"/>
                  <a:ext cx="2867575" cy="5257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𝑠𝑡𝑎𝑛𝑑</m:t>
                            </m:r>
                          </m:sub>
                        </m:sSub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A3CA39A2-D0E8-6D86-850E-92A4DDB7A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321" y="5024472"/>
                  <a:ext cx="2867575" cy="525785"/>
                </a:xfrm>
                <a:prstGeom prst="rect">
                  <a:avLst/>
                </a:prstGeom>
                <a:blipFill>
                  <a:blip r:embed="rId2"/>
                  <a:stretch>
                    <a:fillRect t="-4651" b="-930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2ADE52B-390F-7A55-DC4C-8906B90BE765}"/>
                </a:ext>
              </a:extLst>
            </p:cNvPr>
            <p:cNvSpPr txBox="1"/>
            <p:nvPr/>
          </p:nvSpPr>
          <p:spPr>
            <a:xfrm>
              <a:off x="8661399" y="4656666"/>
              <a:ext cx="2929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i="1" dirty="0">
                  <a:latin typeface="+mn-lt"/>
                </a:rPr>
                <a:t>STANDARDIZZAZIONE</a:t>
              </a:r>
            </a:p>
          </p:txBody>
        </p:sp>
      </p:grp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34516C-8332-8312-00FC-928FF0C1CE86}"/>
              </a:ext>
            </a:extLst>
          </p:cNvPr>
          <p:cNvSpPr txBox="1"/>
          <p:nvPr/>
        </p:nvSpPr>
        <p:spPr>
          <a:xfrm>
            <a:off x="8297224" y="1685678"/>
            <a:ext cx="3547644" cy="470898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# Dati di addestramento</a:t>
            </a: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[...]   # Dati di test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#Inizializzazione del trasformatore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data_train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#Adattamento e trasformazione dei dati di addestramento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data_test_scaled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min_max_scaler.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data_test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#Trasformazione dei dati di test utilizzando i parametri calcolati durante il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" name="Connettore 7 1">
            <a:extLst>
              <a:ext uri="{FF2B5EF4-FFF2-40B4-BE49-F238E27FC236}">
                <a16:creationId xmlns:a16="http://schemas.microsoft.com/office/drawing/2014/main" id="{B0EEF5DF-ECE0-EB3C-49A3-6B2B0FF5C751}"/>
              </a:ext>
            </a:extLst>
          </p:cNvPr>
          <p:cNvCxnSpPr>
            <a:cxnSpLocks/>
          </p:cNvCxnSpPr>
          <p:nvPr/>
        </p:nvCxnSpPr>
        <p:spPr>
          <a:xfrm flipV="1">
            <a:off x="3100476" y="5575807"/>
            <a:ext cx="812910" cy="275724"/>
          </a:xfrm>
          <a:prstGeom prst="curvedConnector3">
            <a:avLst>
              <a:gd name="adj1" fmla="val 12812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063852-ABE8-C2C8-64A4-0A17915233E4}"/>
              </a:ext>
            </a:extLst>
          </p:cNvPr>
          <p:cNvSpPr txBox="1"/>
          <p:nvPr/>
        </p:nvSpPr>
        <p:spPr>
          <a:xfrm>
            <a:off x="3341429" y="5324684"/>
            <a:ext cx="7294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Valore Medio</a:t>
            </a:r>
          </a:p>
        </p:txBody>
      </p:sp>
      <p:cxnSp>
        <p:nvCxnSpPr>
          <p:cNvPr id="11" name="Connettore 7 10">
            <a:extLst>
              <a:ext uri="{FF2B5EF4-FFF2-40B4-BE49-F238E27FC236}">
                <a16:creationId xmlns:a16="http://schemas.microsoft.com/office/drawing/2014/main" id="{E4AB0E28-DA67-C9C4-8FAE-29B3AE96B606}"/>
              </a:ext>
            </a:extLst>
          </p:cNvPr>
          <p:cNvCxnSpPr>
            <a:cxnSpLocks/>
          </p:cNvCxnSpPr>
          <p:nvPr/>
        </p:nvCxnSpPr>
        <p:spPr>
          <a:xfrm rot="5400000">
            <a:off x="2084117" y="6277632"/>
            <a:ext cx="274255" cy="3615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B1F82-DE43-41E3-9BA4-A85A1A0C602A}"/>
              </a:ext>
            </a:extLst>
          </p:cNvPr>
          <p:cNvSpPr txBox="1"/>
          <p:nvPr/>
        </p:nvSpPr>
        <p:spPr>
          <a:xfrm>
            <a:off x="1263913" y="6387787"/>
            <a:ext cx="10364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/>
              <a:t>Deviazione Standard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2326CC44-429B-334E-1EA9-B1C878B8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A9DE1E-1CC2-E7E2-7765-5185F1E5AFE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9934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b="0" dirty="0">
                <a:solidFill>
                  <a:srgbClr val="0D0D0D"/>
                </a:solidFill>
                <a:effectLst/>
                <a:latin typeface="+mn-lt"/>
              </a:rPr>
              <a:t>VARIABILI CATEGORIALI ORDINALI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Si tratta di categorie che hanno un ordine naturale e intrinseco, dove i confronti tra categorie hanno significato. L'ordine può indicare una classifica, una progressione o una scala di misura che non è quantificata da numeri ma da posizione relativa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Esempi di variabili categoriali ordinali includono: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Livelli di istruzione (es. Scuola Superiore &lt; Laurea &lt; Laurea Magistrale &lt; Dottorato di Ricerca)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Stadi di una malattia (ad esempio, Stadio I &lt; Stadio II &lt; Stadio III &lt; Stadio IV)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dirty="0"/>
              <a:t>3. </a:t>
            </a:r>
            <a:r>
              <a:rPr lang="it-IT" sz="2200" i="0" dirty="0">
                <a:solidFill>
                  <a:srgbClr val="0D0D0D"/>
                </a:solidFill>
              </a:rPr>
              <a:t>G</a:t>
            </a:r>
            <a:r>
              <a:rPr lang="it-IT" sz="22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sz="2200" dirty="0"/>
          </a:p>
        </p:txBody>
      </p:sp>
      <p:pic>
        <p:nvPicPr>
          <p:cNvPr id="13" name="Immagine 12" descr="Immagine che contiene cerchio, arte&#10;&#10;Descrizione generata automaticamente">
            <a:extLst>
              <a:ext uri="{FF2B5EF4-FFF2-40B4-BE49-F238E27FC236}">
                <a16:creationId xmlns:a16="http://schemas.microsoft.com/office/drawing/2014/main" id="{43016F74-01FF-E2F6-895D-60DC9C6D9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5" y="405113"/>
            <a:ext cx="3112590" cy="32834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44F6DF9-5DC3-160C-E225-59FF4A118476}"/>
              </a:ext>
            </a:extLst>
          </p:cNvPr>
          <p:cNvSpPr txBox="1"/>
          <p:nvPr/>
        </p:nvSpPr>
        <p:spPr>
          <a:xfrm>
            <a:off x="8366307" y="3043990"/>
            <a:ext cx="3301218" cy="2862322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label_encoder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# Inizializzazione del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[‘primo', ‘secondo', ‘terzo’] # Esempio di variabile categorica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categories_encoded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label_encoder.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5F8474-28F7-F2D9-AE63-F8A10F95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7AB3D6-095D-5E92-65BE-498FF2A56146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181347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b="0" dirty="0">
                <a:solidFill>
                  <a:srgbClr val="0D0D0D"/>
                </a:solidFill>
                <a:effectLst/>
                <a:latin typeface="+mn-lt"/>
              </a:rPr>
              <a:t>VARIABILI CATEGORIALI NOMINALI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4EE27E-16A0-1FE7-6832-D87435CCC51C}"/>
              </a:ext>
            </a:extLst>
          </p:cNvPr>
          <p:cNvSpPr txBox="1"/>
          <p:nvPr/>
        </p:nvSpPr>
        <p:spPr>
          <a:xfrm>
            <a:off x="835647" y="2790605"/>
            <a:ext cx="668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Queste variabili rappresentano categorie che non hanno un ordine intrinseco. Non si può dire in modo significativo che una categoria sia più o meno di un'altra. Le variabili nominali vengono utilizzate per etichettare o denominare diverse categorie senza assegnare loro un rango. 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it-IT" b="0" i="0" dirty="0">
                <a:solidFill>
                  <a:srgbClr val="0D0D0D"/>
                </a:solidFill>
                <a:effectLst/>
              </a:rPr>
              <a:t>Esempi di variabili categoriali nominali includono:</a:t>
            </a:r>
          </a:p>
          <a:p>
            <a:pPr algn="l"/>
            <a:endParaRPr lang="it-IT" b="0" i="0" dirty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Gruppi sanguigni (ad esempio A, B, AB, 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0D0D0D"/>
                </a:solidFill>
                <a:effectLst/>
              </a:rPr>
              <a:t>Tipi di animali domestici (ad esempio cani, gatti)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dirty="0"/>
              <a:t>3. </a:t>
            </a:r>
            <a:r>
              <a:rPr lang="it-IT" sz="2200" i="0" dirty="0">
                <a:solidFill>
                  <a:srgbClr val="0D0D0D"/>
                </a:solidFill>
              </a:rPr>
              <a:t>G</a:t>
            </a:r>
            <a:r>
              <a:rPr lang="it-IT" sz="22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sz="2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A4120F-4A66-3B15-4A72-34E5928AD3C2}"/>
              </a:ext>
            </a:extLst>
          </p:cNvPr>
          <p:cNvSpPr txBox="1"/>
          <p:nvPr/>
        </p:nvSpPr>
        <p:spPr>
          <a:xfrm>
            <a:off x="10789086" y="1589904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2"/>
              </a:rPr>
              <a:t>Link</a:t>
            </a:r>
            <a:endParaRPr lang="it-IT" dirty="0"/>
          </a:p>
        </p:txBody>
      </p:sp>
      <p:pic>
        <p:nvPicPr>
          <p:cNvPr id="8196" name="Picture 4" descr="Infografiche e social network">
            <a:extLst>
              <a:ext uri="{FF2B5EF4-FFF2-40B4-BE49-F238E27FC236}">
                <a16:creationId xmlns:a16="http://schemas.microsoft.com/office/drawing/2014/main" id="{78B37DB8-C318-9B78-9840-10335122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67" y="475823"/>
            <a:ext cx="2372774" cy="2372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Carminio, design&#10;&#10;Descrizione generata automaticamente">
            <a:extLst>
              <a:ext uri="{FF2B5EF4-FFF2-40B4-BE49-F238E27FC236}">
                <a16:creationId xmlns:a16="http://schemas.microsoft.com/office/drawing/2014/main" id="{D2F20C6F-6E62-6D68-923C-FD49B2EDF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05" y="4134634"/>
            <a:ext cx="1979718" cy="1979718"/>
          </a:xfrm>
          <a:prstGeom prst="rect">
            <a:avLst/>
          </a:prstGeom>
        </p:spPr>
      </p:pic>
      <p:pic>
        <p:nvPicPr>
          <p:cNvPr id="10" name="Immagine 9" descr="Immagine che contiene logo, Elementi grafici, simbolo, Carattere&#10;&#10;Descrizione generata automaticamente">
            <a:extLst>
              <a:ext uri="{FF2B5EF4-FFF2-40B4-BE49-F238E27FC236}">
                <a16:creationId xmlns:a16="http://schemas.microsoft.com/office/drawing/2014/main" id="{AB86815E-2B6B-B230-A424-BEC90F17E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64" y="4273142"/>
            <a:ext cx="1134532" cy="6299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8D86CB-9571-A94C-2C6B-57EBFBB0A0CB}"/>
              </a:ext>
            </a:extLst>
          </p:cNvPr>
          <p:cNvSpPr txBox="1"/>
          <p:nvPr/>
        </p:nvSpPr>
        <p:spPr>
          <a:xfrm>
            <a:off x="8375932" y="3118980"/>
            <a:ext cx="3301218" cy="230832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preprocessing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it-IT" sz="1200" b="0" i="0" dirty="0">
              <a:solidFill>
                <a:srgbClr val="AF00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onehot_encoder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it-IT" sz="1200" b="0" i="0" dirty="0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(sparse=False)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[['gatto'], ['cane'], ['cavallo’]]</a:t>
            </a:r>
          </a:p>
          <a:p>
            <a:endParaRPr lang="it-IT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categories_onehot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onehot_encoder</a:t>
            </a:r>
            <a:r>
              <a:rPr lang="it-IT" sz="1200" b="0" i="0" dirty="0" err="1">
                <a:solidFill>
                  <a:srgbClr val="AF00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.fit_transform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2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it-IT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295226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 </a:t>
            </a:r>
            <a:r>
              <a:rPr lang="it-IT" sz="1400" dirty="0"/>
              <a:t>Dati insufficienti o sbilanciati.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17B622-1E5A-49AD-D0BA-4F968BF8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88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sz="4000" i="0" dirty="0">
                <a:solidFill>
                  <a:srgbClr val="0D0D0D"/>
                </a:solidFill>
              </a:rPr>
              <a:t>G</a:t>
            </a:r>
            <a:r>
              <a:rPr lang="it-IT" sz="4000" b="0" i="0" dirty="0">
                <a:solidFill>
                  <a:srgbClr val="0D0D0D"/>
                </a:solidFill>
                <a:effectLst/>
              </a:rPr>
              <a:t>estione delle variabili categoriali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386776"/>
            <a:ext cx="6736084" cy="3448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One-hot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Label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Ordinal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Count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Target encoding</a:t>
            </a:r>
          </a:p>
          <a:p>
            <a:pPr algn="l">
              <a:lnSpc>
                <a:spcPct val="150000"/>
              </a:lnSpc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6. 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Leave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-one-out encoding</a:t>
            </a:r>
          </a:p>
          <a:p>
            <a:pPr algn="l">
              <a:lnSpc>
                <a:spcPct val="150000"/>
              </a:lnSpc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7. 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Catboost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encoding</a:t>
            </a: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Immagine 6" descr="Immagine che contiene testo, schermata, Carattere, quadrato&#10;&#10;Descrizione generata automaticamente">
            <a:extLst>
              <a:ext uri="{FF2B5EF4-FFF2-40B4-BE49-F238E27FC236}">
                <a16:creationId xmlns:a16="http://schemas.microsoft.com/office/drawing/2014/main" id="{EF1FBE9A-CE8A-8426-FAD4-8A6AF464E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18" y="2683555"/>
            <a:ext cx="1772073" cy="229660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11E87F-BB05-4DFB-FEE1-00FA1B91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043270-70F1-935C-5068-310981FCA85B}"/>
              </a:ext>
            </a:extLst>
          </p:cNvPr>
          <p:cNvSpPr txBox="1"/>
          <p:nvPr/>
        </p:nvSpPr>
        <p:spPr>
          <a:xfrm>
            <a:off x="390082" y="473316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</p:spTree>
    <p:extLst>
      <p:ext uri="{BB962C8B-B14F-4D97-AF65-F5344CB8AC3E}">
        <p14:creationId xmlns:p14="http://schemas.microsoft.com/office/powerpoint/2010/main" val="302748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dirty="0">
                <a:latin typeface="+mn-lt"/>
              </a:rPr>
              <a:t>FILTER METHODS (METODI A FILTRO)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7" y="2703730"/>
            <a:ext cx="6100354" cy="282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metriche statistiche</a:t>
            </a:r>
            <a:endParaRPr lang="it-IT" dirty="0"/>
          </a:p>
          <a:p>
            <a:endParaRPr lang="it-IT" dirty="0"/>
          </a:p>
          <a:p>
            <a:r>
              <a:rPr lang="it-IT" dirty="0"/>
              <a:t>✅ </a:t>
            </a:r>
            <a:r>
              <a:rPr lang="it-IT" b="1" dirty="0"/>
              <a:t>Esempi</a:t>
            </a:r>
            <a:r>
              <a:rPr lang="it-IT" dirty="0"/>
              <a:t>:</a:t>
            </a:r>
          </a:p>
          <a:p>
            <a:endParaRPr lang="it-IT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Correlazione</a:t>
            </a:r>
            <a:r>
              <a:rPr lang="it-IT" dirty="0"/>
              <a:t> tra feature e target (Pearson, </a:t>
            </a:r>
            <a:r>
              <a:rPr lang="it-IT" dirty="0" err="1"/>
              <a:t>Spearman</a:t>
            </a:r>
            <a:r>
              <a:rPr lang="it-IT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Chi-quadro</a:t>
            </a:r>
            <a:r>
              <a:rPr lang="it-IT" dirty="0"/>
              <a:t> per variabili categoriche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ANOVA</a:t>
            </a:r>
            <a:r>
              <a:rPr lang="it-IT" dirty="0"/>
              <a:t> (analisi della varianza)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Information Gain</a:t>
            </a:r>
            <a:r>
              <a:rPr lang="it-IT" dirty="0"/>
              <a:t>, </a:t>
            </a:r>
            <a:r>
              <a:rPr lang="it-IT" b="1" dirty="0" err="1"/>
              <a:t>Mutual</a:t>
            </a:r>
            <a:r>
              <a:rPr lang="it-IT" b="1" dirty="0"/>
              <a:t> Information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5406918" y="211154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Indipendente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13" y="1683129"/>
            <a:ext cx="649188" cy="64918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1B364B-8A61-B61E-6BC4-F9C64AB226BC}"/>
              </a:ext>
            </a:extLst>
          </p:cNvPr>
          <p:cNvSpPr txBox="1"/>
          <p:nvPr/>
        </p:nvSpPr>
        <p:spPr>
          <a:xfrm>
            <a:off x="8307977" y="2729856"/>
            <a:ext cx="3487783" cy="206210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br>
              <a:rPr lang="it-IT" sz="1600" dirty="0"/>
            </a:br>
            <a:br>
              <a:rPr lang="it-IT" sz="1600" dirty="0"/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Example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of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ANOVA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F-value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for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classification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score_func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k=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X_selected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(X, y)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398277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dirty="0">
                <a:latin typeface="+mn-lt"/>
              </a:rPr>
              <a:t>FILTER METHODS (METODI A FILTRO)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5406918" y="211154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Indipendente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13" y="1683129"/>
            <a:ext cx="649188" cy="6491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17F8031-B9AF-68E2-04C1-46D7BA49430A}"/>
              </a:ext>
            </a:extLst>
          </p:cNvPr>
          <p:cNvSpPr txBox="1"/>
          <p:nvPr/>
        </p:nvSpPr>
        <p:spPr>
          <a:xfrm>
            <a:off x="1806286" y="4037179"/>
            <a:ext cx="6100353" cy="83099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 dirty="0"/>
              <a:t>Questo significa che una feature </a:t>
            </a:r>
            <a:r>
              <a:rPr lang="it-IT" sz="1600" b="1" dirty="0"/>
              <a:t>poco informativa da sola</a:t>
            </a:r>
            <a:r>
              <a:rPr lang="it-IT" sz="1600" dirty="0"/>
              <a:t>, ma </a:t>
            </a:r>
            <a:r>
              <a:rPr lang="it-IT" sz="1600" b="1" dirty="0"/>
              <a:t>molto utile se combinata con un'altra</a:t>
            </a:r>
            <a:r>
              <a:rPr lang="it-IT" sz="1600" dirty="0"/>
              <a:t>, potrebbe essere scartata.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E0D4DB-A5CE-EA3B-EAD9-62B296A24F82}"/>
              </a:ext>
            </a:extLst>
          </p:cNvPr>
          <p:cNvSpPr txBox="1"/>
          <p:nvPr/>
        </p:nvSpPr>
        <p:spPr>
          <a:xfrm>
            <a:off x="727166" y="3012808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📌 Vantaggi: Veloci ed efficienti</a:t>
            </a:r>
            <a:br>
              <a:rPr lang="it-IT" dirty="0"/>
            </a:br>
            <a:r>
              <a:rPr lang="it-IT" dirty="0"/>
              <a:t>📌 </a:t>
            </a:r>
            <a:r>
              <a:rPr lang="it-IT" u="sng" dirty="0"/>
              <a:t>Limiti</a:t>
            </a:r>
            <a:r>
              <a:rPr lang="it-IT" dirty="0"/>
              <a:t>: Non considerano le interazioni tra feature </a:t>
            </a:r>
            <a:endParaRPr lang="it-IT" b="1" dirty="0"/>
          </a:p>
        </p:txBody>
      </p: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57BB2D4A-1831-0865-B8E3-172DFB355F72}"/>
              </a:ext>
            </a:extLst>
          </p:cNvPr>
          <p:cNvCxnSpPr>
            <a:endCxn id="24" idx="1"/>
          </p:cNvCxnSpPr>
          <p:nvPr/>
        </p:nvCxnSpPr>
        <p:spPr>
          <a:xfrm rot="16200000" flipH="1">
            <a:off x="1131035" y="3777427"/>
            <a:ext cx="915816" cy="434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F6201C2-B96A-20D2-71AE-C5656F1C0A21}"/>
              </a:ext>
            </a:extLst>
          </p:cNvPr>
          <p:cNvSpPr txBox="1"/>
          <p:nvPr/>
        </p:nvSpPr>
        <p:spPr>
          <a:xfrm>
            <a:off x="8307977" y="2729856"/>
            <a:ext cx="3487783" cy="206210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br>
              <a:rPr lang="it-IT" sz="1600" dirty="0"/>
            </a:br>
            <a:br>
              <a:rPr lang="it-IT" sz="1600" dirty="0"/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Example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of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ANOVA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F-value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for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classification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score_func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k=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X_selected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(X, y)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67318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dirty="0">
                <a:latin typeface="+mn-lt"/>
              </a:rPr>
              <a:t>WRAPPER METHODS (METODI A INCAPSULAMENTO)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6" y="2703730"/>
            <a:ext cx="71676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algoritmi di ML:</a:t>
            </a:r>
            <a:r>
              <a:rPr lang="it-IT" dirty="0"/>
              <a:t> selezionano le feature in base al loro impatto sulle prestazioni del modello.</a:t>
            </a:r>
          </a:p>
          <a:p>
            <a:br>
              <a:rPr lang="it-IT" dirty="0"/>
            </a:br>
            <a:r>
              <a:rPr lang="it-IT" dirty="0"/>
              <a:t>Avvolgono il processo di selezione delle feature attorno al training del modello e ne valutano le performance per determinare il sottoinsieme ottimale di variabili.</a:t>
            </a:r>
          </a:p>
          <a:p>
            <a:br>
              <a:rPr lang="it-IT" dirty="0"/>
            </a:br>
            <a:r>
              <a:rPr lang="it-IT" dirty="0"/>
              <a:t>Il metodo </a:t>
            </a:r>
            <a:r>
              <a:rPr lang="it-IT" i="1" dirty="0" err="1"/>
              <a:t>wrapper</a:t>
            </a:r>
            <a:r>
              <a:rPr lang="it-IT" dirty="0"/>
              <a:t> segue un approccio di ricerca </a:t>
            </a:r>
            <a:r>
              <a:rPr lang="it-IT" i="1" dirty="0" err="1"/>
              <a:t>greedy</a:t>
            </a:r>
            <a:r>
              <a:rPr lang="it-IT" dirty="0"/>
              <a:t> valutando </a:t>
            </a:r>
            <a:r>
              <a:rPr lang="it-IT" b="1" dirty="0"/>
              <a:t>tutte le possibili combinazioni di feature</a:t>
            </a:r>
            <a:r>
              <a:rPr lang="it-IT" dirty="0"/>
              <a:t> in base a un criterio di valutazione.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6435672" y="200161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7" y="1573199"/>
            <a:ext cx="649188" cy="64918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1B364B-8A61-B61E-6BC4-F9C64AB226BC}"/>
              </a:ext>
            </a:extLst>
          </p:cNvPr>
          <p:cNvSpPr txBox="1"/>
          <p:nvPr/>
        </p:nvSpPr>
        <p:spPr>
          <a:xfrm>
            <a:off x="8307977" y="2729856"/>
            <a:ext cx="3487783" cy="2062103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br>
              <a:rPr lang="it-IT" sz="1600" dirty="0"/>
            </a:br>
            <a:br>
              <a:rPr lang="it-IT" sz="1600" dirty="0"/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Example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of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ANOVA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F-value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for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classification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SelectKBest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score_func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f_classif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, k=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X_selected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(X, y)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0682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dirty="0">
                <a:latin typeface="+mn-lt"/>
              </a:rPr>
              <a:t>WRAPPER METHODS (METODI A INCAPSULAMENTO)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6" y="2703730"/>
            <a:ext cx="7167664" cy="282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algoritmi di ML</a:t>
            </a:r>
            <a:endParaRPr lang="it-IT" dirty="0"/>
          </a:p>
          <a:p>
            <a:endParaRPr lang="it-IT" dirty="0"/>
          </a:p>
          <a:p>
            <a:r>
              <a:rPr lang="it-IT" dirty="0"/>
              <a:t>✅ </a:t>
            </a:r>
            <a:r>
              <a:rPr lang="it-IT" b="1" dirty="0"/>
              <a:t>Esempi</a:t>
            </a:r>
            <a:r>
              <a:rPr lang="it-IT" dirty="0"/>
              <a:t>:</a:t>
            </a:r>
          </a:p>
          <a:p>
            <a:endParaRPr lang="it-IT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Recursive Feature </a:t>
            </a:r>
            <a:r>
              <a:rPr lang="it-IT" b="1" dirty="0" err="1"/>
              <a:t>Elimination</a:t>
            </a:r>
            <a:r>
              <a:rPr lang="it-IT" b="1" dirty="0"/>
              <a:t> (RFE)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/>
              <a:t>Forward</a:t>
            </a:r>
            <a:r>
              <a:rPr lang="it-IT" b="1" dirty="0"/>
              <a:t> Selection</a:t>
            </a:r>
            <a:r>
              <a:rPr lang="it-IT" dirty="0"/>
              <a:t>: si aggiungono feature una alla volta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Backward </a:t>
            </a:r>
            <a:r>
              <a:rPr lang="it-IT" b="1" dirty="0" err="1"/>
              <a:t>Elimination</a:t>
            </a:r>
            <a:r>
              <a:rPr lang="it-IT" dirty="0"/>
              <a:t>: si parte da tutte le feature e si rimuovono una alla volta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6435672" y="200161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7" y="1573199"/>
            <a:ext cx="649188" cy="64918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1B364B-8A61-B61E-6BC4-F9C64AB226BC}"/>
              </a:ext>
            </a:extLst>
          </p:cNvPr>
          <p:cNvSpPr txBox="1"/>
          <p:nvPr/>
        </p:nvSpPr>
        <p:spPr>
          <a:xfrm>
            <a:off x="8307977" y="2729856"/>
            <a:ext cx="3487783" cy="2800767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RFE</a:t>
            </a:r>
            <a:br>
              <a:rPr lang="it-IT" sz="1600" dirty="0"/>
            </a:b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sklearn.linear_model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LogisticRegression</a:t>
            </a:r>
            <a:br>
              <a:rPr lang="it-IT" sz="1600" dirty="0"/>
            </a:br>
            <a:br>
              <a:rPr lang="it-IT" sz="1600" dirty="0"/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Recursive Feature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Elimination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(RFE) with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Logistic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Regression</a:t>
            </a:r>
            <a:br>
              <a:rPr lang="it-IT" sz="1600" dirty="0"/>
            </a:b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estimator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LogisticRegression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RFE(estimator,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n_features_to_select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X_selected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(X, y)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957670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600" dirty="0">
                <a:latin typeface="+mn-lt"/>
              </a:rPr>
              <a:t>WRAPPER METHODS (METODI A INCAPSULAMENTO)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E0D4DB-A5CE-EA3B-EAD9-62B296A24F82}"/>
              </a:ext>
            </a:extLst>
          </p:cNvPr>
          <p:cNvSpPr txBox="1"/>
          <p:nvPr/>
        </p:nvSpPr>
        <p:spPr>
          <a:xfrm>
            <a:off x="727166" y="3012808"/>
            <a:ext cx="6927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-50800"/>
            <a:r>
              <a:rPr lang="it-IT" dirty="0"/>
              <a:t>📌 Vantaggi: Considerano le interazioni tra feature; personalizzati     sul modello</a:t>
            </a:r>
          </a:p>
          <a:p>
            <a:pPr marL="50800" indent="-50800"/>
            <a:r>
              <a:rPr lang="it-IT" dirty="0"/>
              <a:t>📌 </a:t>
            </a:r>
            <a:r>
              <a:rPr lang="it-IT" u="sng" dirty="0"/>
              <a:t>Limiti</a:t>
            </a:r>
            <a:r>
              <a:rPr lang="it-IT" dirty="0"/>
              <a:t>: </a:t>
            </a:r>
            <a:r>
              <a:rPr lang="it-IT" dirty="0" err="1"/>
              <a:t>Computazionalmente</a:t>
            </a:r>
            <a:r>
              <a:rPr lang="it-IT" dirty="0"/>
              <a:t> costosi; rischio di </a:t>
            </a:r>
            <a:r>
              <a:rPr lang="it-IT" dirty="0" err="1"/>
              <a:t>overfitting</a:t>
            </a:r>
            <a:r>
              <a:rPr lang="it-IT" dirty="0"/>
              <a:t>; non scalano bene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75E060-AFCB-9E9B-C462-451A47AF3BC5}"/>
              </a:ext>
            </a:extLst>
          </p:cNvPr>
          <p:cNvSpPr txBox="1"/>
          <p:nvPr/>
        </p:nvSpPr>
        <p:spPr>
          <a:xfrm>
            <a:off x="8307977" y="2729856"/>
            <a:ext cx="3487783" cy="2800767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RFE</a:t>
            </a:r>
            <a:br>
              <a:rPr lang="it-IT" sz="1600" dirty="0"/>
            </a:b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sklearn.linear_model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LogisticRegression</a:t>
            </a:r>
            <a:br>
              <a:rPr lang="it-IT" sz="1600" dirty="0"/>
            </a:br>
            <a:br>
              <a:rPr lang="it-IT" sz="1600" dirty="0"/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Recursive Feature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Elimination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(RFE) with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Logistic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Regression</a:t>
            </a:r>
            <a:br>
              <a:rPr lang="it-IT" sz="1600" dirty="0"/>
            </a:b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estimator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LogisticRegression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RFE(estimator,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n_features_to_select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)</a:t>
            </a:r>
            <a:br>
              <a:rPr lang="it-IT" sz="1600" dirty="0"/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X_selected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source-code-pro"/>
              </a:rPr>
              <a:t>(X, y)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64452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800" dirty="0">
                <a:latin typeface="+mn-lt"/>
              </a:rPr>
              <a:t>EMBEDDED</a:t>
            </a:r>
            <a:r>
              <a:rPr lang="it-IT" sz="1600" dirty="0">
                <a:latin typeface="+mn-lt"/>
              </a:rPr>
              <a:t> METHODS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6" y="2703730"/>
            <a:ext cx="71676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algoritmi di ML:</a:t>
            </a:r>
            <a:r>
              <a:rPr lang="it-IT" dirty="0"/>
              <a:t> integrano la selezione direttamente nel training.</a:t>
            </a:r>
          </a:p>
          <a:p>
            <a:br>
              <a:rPr lang="it-IT" dirty="0"/>
            </a:br>
            <a:r>
              <a:rPr lang="it-IT" dirty="0"/>
              <a:t>La selezione è incorporata nell’algoritmo stesso: il modello sceglie automaticamente le variabili più rilevanti durante il training.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6435672" y="200161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7" y="1573199"/>
            <a:ext cx="649188" cy="64918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1B364B-8A61-B61E-6BC4-F9C64AB226BC}"/>
              </a:ext>
            </a:extLst>
          </p:cNvPr>
          <p:cNvSpPr txBox="1"/>
          <p:nvPr/>
        </p:nvSpPr>
        <p:spPr>
          <a:xfrm>
            <a:off x="8307977" y="2729856"/>
            <a:ext cx="3487783" cy="3046988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sklearn.ensemble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br>
              <a:rPr lang="it-IT" sz="1600" b="0" i="0" dirty="0">
                <a:effectLst/>
                <a:latin typeface="source-code-pro"/>
              </a:rPr>
            </a:b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SelectFromModel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Random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Forest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Classifier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selector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n_estimators</a:t>
            </a:r>
            <a:r>
              <a:rPr lang="it-IT" sz="1600" b="0" i="0" dirty="0">
                <a:effectLst/>
                <a:latin typeface="source-code-pro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100</a:t>
            </a:r>
            <a:r>
              <a:rPr lang="it-IT" sz="1600" b="0" i="0" dirty="0">
                <a:effectLst/>
                <a:latin typeface="source-code-pro"/>
              </a:rPr>
              <a:t>))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X_selected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effectLst/>
                <a:latin typeface="source-code-pro"/>
              </a:rPr>
              <a:t>(X, y)</a:t>
            </a: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2551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800" dirty="0">
                <a:latin typeface="+mn-lt"/>
              </a:rPr>
              <a:t>EMBEDDED</a:t>
            </a:r>
            <a:r>
              <a:rPr lang="it-IT" sz="1600" dirty="0">
                <a:latin typeface="+mn-lt"/>
              </a:rPr>
              <a:t> METHODS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6" y="2703730"/>
            <a:ext cx="7167664" cy="1989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algoritmi di ML</a:t>
            </a:r>
            <a:endParaRPr lang="it-IT" dirty="0"/>
          </a:p>
          <a:p>
            <a:endParaRPr lang="it-IT" dirty="0"/>
          </a:p>
          <a:p>
            <a:r>
              <a:rPr lang="it-IT" dirty="0"/>
              <a:t>✅ </a:t>
            </a:r>
            <a:r>
              <a:rPr lang="it-IT" b="1" dirty="0"/>
              <a:t>Esempi</a:t>
            </a:r>
            <a:r>
              <a:rPr lang="it-IT" dirty="0"/>
              <a:t>:</a:t>
            </a:r>
          </a:p>
          <a:p>
            <a:endParaRPr lang="it-IT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Lasso </a:t>
            </a:r>
            <a:r>
              <a:rPr lang="it-IT" b="1" i="0" dirty="0">
                <a:solidFill>
                  <a:srgbClr val="242424"/>
                </a:solidFill>
                <a:effectLst/>
              </a:rPr>
              <a:t>(</a:t>
            </a:r>
            <a:r>
              <a:rPr lang="it-IT" b="1" i="0" dirty="0" err="1">
                <a:solidFill>
                  <a:srgbClr val="242424"/>
                </a:solidFill>
                <a:effectLst/>
              </a:rPr>
              <a:t>Least</a:t>
            </a:r>
            <a:r>
              <a:rPr lang="it-IT" b="1" i="0" dirty="0">
                <a:solidFill>
                  <a:srgbClr val="242424"/>
                </a:solidFill>
                <a:effectLst/>
              </a:rPr>
              <a:t> Absolute </a:t>
            </a:r>
            <a:r>
              <a:rPr lang="it-IT" b="1" i="0" dirty="0" err="1">
                <a:solidFill>
                  <a:srgbClr val="242424"/>
                </a:solidFill>
                <a:effectLst/>
              </a:rPr>
              <a:t>Shrinkage</a:t>
            </a:r>
            <a:r>
              <a:rPr lang="it-IT" b="1" i="0" dirty="0">
                <a:solidFill>
                  <a:srgbClr val="242424"/>
                </a:solidFill>
                <a:effectLst/>
              </a:rPr>
              <a:t> and </a:t>
            </a:r>
            <a:r>
              <a:rPr lang="it-IT" b="1" i="0" dirty="0" err="1">
                <a:solidFill>
                  <a:srgbClr val="242424"/>
                </a:solidFill>
                <a:effectLst/>
              </a:rPr>
              <a:t>Selection</a:t>
            </a:r>
            <a:r>
              <a:rPr lang="it-IT" b="1" i="0" dirty="0">
                <a:solidFill>
                  <a:srgbClr val="242424"/>
                </a:solidFill>
                <a:effectLst/>
              </a:rPr>
              <a:t> Operator)</a:t>
            </a:r>
            <a:endParaRPr lang="it-IT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6435672" y="200161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7" y="1573199"/>
            <a:ext cx="649188" cy="6491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6299AF-CEE7-35CF-6993-453A31FFD65A}"/>
              </a:ext>
            </a:extLst>
          </p:cNvPr>
          <p:cNvSpPr txBox="1"/>
          <p:nvPr/>
        </p:nvSpPr>
        <p:spPr>
          <a:xfrm>
            <a:off x="8307977" y="2729856"/>
            <a:ext cx="3487783" cy="3046988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sklearn.ensemble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br>
              <a:rPr lang="it-IT" sz="1600" b="0" i="0" dirty="0">
                <a:effectLst/>
                <a:latin typeface="source-code-pro"/>
              </a:rPr>
            </a:b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SelectFromModel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Random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Forest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Classifier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selector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n_estimators</a:t>
            </a:r>
            <a:r>
              <a:rPr lang="it-IT" sz="1600" b="0" i="0" dirty="0">
                <a:effectLst/>
                <a:latin typeface="source-code-pro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100</a:t>
            </a:r>
            <a:r>
              <a:rPr lang="it-IT" sz="1600" b="0" i="0" dirty="0">
                <a:effectLst/>
                <a:latin typeface="source-code-pro"/>
              </a:rPr>
              <a:t>))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X_selected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effectLst/>
                <a:latin typeface="source-code-pro"/>
              </a:rPr>
              <a:t>(X, y)</a:t>
            </a: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5049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800" dirty="0">
                <a:latin typeface="+mn-lt"/>
              </a:rPr>
              <a:t>EMBEDDED</a:t>
            </a:r>
            <a:r>
              <a:rPr lang="it-IT" sz="1600" dirty="0">
                <a:latin typeface="+mn-lt"/>
              </a:rPr>
              <a:t> METHODS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4. Feature selection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38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1F4B029-1B18-DD94-D61C-B41FC340F56A}"/>
              </a:ext>
            </a:extLst>
          </p:cNvPr>
          <p:cNvSpPr txBox="1"/>
          <p:nvPr/>
        </p:nvSpPr>
        <p:spPr>
          <a:xfrm>
            <a:off x="835646" y="2703730"/>
            <a:ext cx="7167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u="sng" dirty="0"/>
              <a:t>Basati su algoritmi di ML</a:t>
            </a:r>
            <a:endParaRPr lang="it-IT" dirty="0"/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1ABB3A-6D1D-9D2B-83B0-FDD1BD461166}"/>
              </a:ext>
            </a:extLst>
          </p:cNvPr>
          <p:cNvSpPr txBox="1"/>
          <p:nvPr/>
        </p:nvSpPr>
        <p:spPr>
          <a:xfrm>
            <a:off x="6435672" y="2001618"/>
            <a:ext cx="2375470" cy="523220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 </a:t>
            </a:r>
            <a:r>
              <a:rPr lang="it-IT" sz="1400" b="1" dirty="0"/>
              <a:t>Dipendente</a:t>
            </a:r>
            <a:r>
              <a:rPr lang="it-IT" sz="1400" dirty="0"/>
              <a:t> dall’algoritmo di predizione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magine 2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A5334B67-6BB6-5E7F-2B0E-4F651486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7" y="1573199"/>
            <a:ext cx="649188" cy="6491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46965E-8E6D-5194-F529-7DB5EB68C62C}"/>
              </a:ext>
            </a:extLst>
          </p:cNvPr>
          <p:cNvSpPr txBox="1"/>
          <p:nvPr/>
        </p:nvSpPr>
        <p:spPr>
          <a:xfrm>
            <a:off x="716267" y="3472157"/>
            <a:ext cx="6927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-50800"/>
            <a:r>
              <a:rPr lang="it-IT" dirty="0"/>
              <a:t>📌 Vantaggi: La selezione avviene </a:t>
            </a:r>
            <a:r>
              <a:rPr lang="it-IT" b="1" dirty="0"/>
              <a:t>durante il training</a:t>
            </a:r>
            <a:r>
              <a:rPr lang="it-IT" dirty="0"/>
              <a:t>, evitando passaggi separati e ottimizzando tempi e risorse</a:t>
            </a:r>
          </a:p>
          <a:p>
            <a:pPr marL="50800" indent="-50800"/>
            <a:r>
              <a:rPr lang="it-IT" dirty="0"/>
              <a:t>📌 </a:t>
            </a:r>
            <a:r>
              <a:rPr lang="it-IT" u="sng" dirty="0"/>
              <a:t>Limiti</a:t>
            </a:r>
            <a:r>
              <a:rPr lang="it-IT" dirty="0"/>
              <a:t>: Le feature selezionate sono </a:t>
            </a:r>
            <a:r>
              <a:rPr lang="it-IT" b="1" dirty="0"/>
              <a:t>specifiche dell’algoritmo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9D3768-A3CB-D28D-6D3C-8955BECDF21E}"/>
              </a:ext>
            </a:extLst>
          </p:cNvPr>
          <p:cNvSpPr txBox="1"/>
          <p:nvPr/>
        </p:nvSpPr>
        <p:spPr>
          <a:xfrm>
            <a:off x="8307977" y="2729856"/>
            <a:ext cx="3487783" cy="3046988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sklearn.feature_selection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from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sklearn.ensemble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source-code-pro"/>
              </a:rPr>
              <a:t>import</a:t>
            </a:r>
            <a:r>
              <a:rPr lang="it-IT" sz="1600" b="0" i="0" dirty="0">
                <a:effectLst/>
                <a:latin typeface="source-code-pro"/>
              </a:rPr>
              <a:t> 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br>
              <a:rPr lang="it-IT" sz="1600" b="0" i="0" dirty="0">
                <a:effectLst/>
                <a:latin typeface="source-code-pro"/>
              </a:rPr>
            </a:b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#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SelectFromModel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with Random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Forest</a:t>
            </a:r>
            <a:r>
              <a:rPr lang="it-IT" sz="1600" b="0" i="0" dirty="0">
                <a:solidFill>
                  <a:srgbClr val="007400"/>
                </a:solidFill>
                <a:effectLst/>
                <a:latin typeface="source-code-pro"/>
              </a:rPr>
              <a:t> </a:t>
            </a:r>
            <a:r>
              <a:rPr lang="it-IT" sz="1600" b="0" i="0" dirty="0" err="1">
                <a:solidFill>
                  <a:srgbClr val="007400"/>
                </a:solidFill>
                <a:effectLst/>
                <a:latin typeface="source-code-pro"/>
              </a:rPr>
              <a:t>Classifier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selector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SelectFromModel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RandomForestClassifier</a:t>
            </a:r>
            <a:r>
              <a:rPr lang="it-IT" sz="1600" b="0" i="0" dirty="0">
                <a:effectLst/>
                <a:latin typeface="source-code-pro"/>
              </a:rPr>
              <a:t>(</a:t>
            </a:r>
            <a:r>
              <a:rPr lang="it-IT" sz="1600" b="0" i="0" dirty="0" err="1">
                <a:effectLst/>
                <a:latin typeface="source-code-pro"/>
              </a:rPr>
              <a:t>n_estimators</a:t>
            </a:r>
            <a:r>
              <a:rPr lang="it-IT" sz="1600" b="0" i="0" dirty="0">
                <a:effectLst/>
                <a:latin typeface="source-code-pro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source-code-pro"/>
              </a:rPr>
              <a:t>100</a:t>
            </a:r>
            <a:r>
              <a:rPr lang="it-IT" sz="1600" b="0" i="0" dirty="0">
                <a:effectLst/>
                <a:latin typeface="source-code-pro"/>
              </a:rPr>
              <a:t>))</a:t>
            </a:r>
            <a:br>
              <a:rPr lang="it-IT" sz="1600" b="0" i="0" dirty="0">
                <a:effectLst/>
                <a:latin typeface="source-code-pro"/>
              </a:rPr>
            </a:br>
            <a:r>
              <a:rPr lang="it-IT" sz="1600" b="0" i="0" dirty="0" err="1">
                <a:effectLst/>
                <a:latin typeface="source-code-pro"/>
              </a:rPr>
              <a:t>X_selected</a:t>
            </a:r>
            <a:r>
              <a:rPr lang="it-IT" sz="1600" b="0" i="0" dirty="0">
                <a:effectLst/>
                <a:latin typeface="source-code-pro"/>
              </a:rPr>
              <a:t> = </a:t>
            </a:r>
            <a:r>
              <a:rPr lang="it-IT" sz="1600" b="0" i="0" dirty="0" err="1">
                <a:effectLst/>
                <a:latin typeface="source-code-pro"/>
              </a:rPr>
              <a:t>selector.fit_transform</a:t>
            </a:r>
            <a:r>
              <a:rPr lang="it-IT" sz="1600" b="0" i="0" dirty="0">
                <a:effectLst/>
                <a:latin typeface="source-code-pro"/>
              </a:rPr>
              <a:t>(X, y)</a:t>
            </a:r>
            <a:br>
              <a:rPr lang="it-IT" sz="1600" dirty="0"/>
            </a:b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6576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it-IT" sz="1800" dirty="0">
                <a:latin typeface="+mn-lt"/>
              </a:rPr>
              <a:t>DIMENSIONALITY REDUCTION</a:t>
            </a:r>
            <a:endParaRPr lang="it-IT" sz="1600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0C0366-6924-018F-8EFD-9E6C4917D74A}"/>
              </a:ext>
            </a:extLst>
          </p:cNvPr>
          <p:cNvSpPr txBox="1">
            <a:spLocks/>
          </p:cNvSpPr>
          <p:nvPr/>
        </p:nvSpPr>
        <p:spPr>
          <a:xfrm>
            <a:off x="596269" y="1317872"/>
            <a:ext cx="7167664" cy="415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200" i="0" dirty="0"/>
              <a:t>5. Feature engineering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D82BC-388B-9444-A6E8-9F478DFA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5CEE88-4E8E-7B25-3E78-A4D51B9F8799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Dati Tabulari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9D3768-A3CB-D28D-6D3C-8955BECDF21E}"/>
              </a:ext>
            </a:extLst>
          </p:cNvPr>
          <p:cNvSpPr txBox="1"/>
          <p:nvPr/>
        </p:nvSpPr>
        <p:spPr>
          <a:xfrm>
            <a:off x="8310490" y="1771058"/>
            <a:ext cx="3487783" cy="375487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rgbClr val="AA0D91"/>
                </a:solidFill>
                <a:effectLst/>
                <a:latin typeface="Courier" pitchFamily="2" charset="0"/>
              </a:rPr>
              <a:t>from</a:t>
            </a:r>
            <a:r>
              <a:rPr lang="it-IT" sz="1400" b="0" i="0" dirty="0">
                <a:effectLst/>
                <a:latin typeface="Courier" pitchFamily="2" charset="0"/>
              </a:rPr>
              <a:t> </a:t>
            </a:r>
            <a:r>
              <a:rPr lang="it-IT" sz="1400" b="0" i="0" dirty="0" err="1">
                <a:effectLst/>
                <a:latin typeface="Courier" pitchFamily="2" charset="0"/>
              </a:rPr>
              <a:t>sklearn.decomposition</a:t>
            </a:r>
            <a:r>
              <a:rPr lang="it-IT" sz="1400" b="0" i="0" dirty="0">
                <a:effectLst/>
                <a:latin typeface="Courier" pitchFamily="2" charset="0"/>
              </a:rPr>
              <a:t> </a:t>
            </a:r>
            <a:r>
              <a:rPr lang="it-IT" sz="1400" b="0" i="0" dirty="0">
                <a:solidFill>
                  <a:srgbClr val="AA0D91"/>
                </a:solidFill>
                <a:effectLst/>
                <a:latin typeface="Courier" pitchFamily="2" charset="0"/>
              </a:rPr>
              <a:t>import</a:t>
            </a:r>
            <a:r>
              <a:rPr lang="it-IT" sz="1400" b="0" i="0" dirty="0">
                <a:effectLst/>
                <a:latin typeface="Courier" pitchFamily="2" charset="0"/>
              </a:rPr>
              <a:t> PCA</a:t>
            </a:r>
            <a:br>
              <a:rPr lang="it-IT" sz="1400" b="0" i="0" dirty="0">
                <a:effectLst/>
                <a:latin typeface="Courier" pitchFamily="2" charset="0"/>
              </a:rPr>
            </a:br>
            <a:br>
              <a:rPr lang="it-IT" sz="1400" b="0" i="0" dirty="0">
                <a:effectLst/>
                <a:latin typeface="Courier" pitchFamily="2" charset="0"/>
              </a:rPr>
            </a:br>
            <a:br>
              <a:rPr lang="it-IT" sz="1400" b="0" i="0" dirty="0">
                <a:effectLst/>
                <a:latin typeface="Courier" pitchFamily="2" charset="0"/>
              </a:rPr>
            </a:br>
            <a:r>
              <a:rPr lang="it-IT" sz="1400" b="0" i="0" dirty="0">
                <a:solidFill>
                  <a:srgbClr val="007400"/>
                </a:solidFill>
                <a:effectLst/>
                <a:latin typeface="Courier" pitchFamily="2" charset="0"/>
              </a:rPr>
              <a:t># Step 2: PCA</a:t>
            </a:r>
          </a:p>
          <a:p>
            <a:r>
              <a:rPr lang="it-IT" sz="1400" b="0" i="0" dirty="0" err="1">
                <a:effectLst/>
                <a:latin typeface="Courier" pitchFamily="2" charset="0"/>
              </a:rPr>
              <a:t>pca</a:t>
            </a:r>
            <a:r>
              <a:rPr lang="it-IT" sz="1400" b="0" i="0" dirty="0">
                <a:effectLst/>
                <a:latin typeface="Courier" pitchFamily="2" charset="0"/>
              </a:rPr>
              <a:t> = PCA(</a:t>
            </a:r>
            <a:r>
              <a:rPr lang="it-IT" sz="1400" b="0" i="0" dirty="0" err="1">
                <a:effectLst/>
                <a:latin typeface="Courier" pitchFamily="2" charset="0"/>
              </a:rPr>
              <a:t>n_components</a:t>
            </a:r>
            <a:r>
              <a:rPr lang="it-IT" sz="1400" b="0" i="0" dirty="0">
                <a:effectLst/>
                <a:latin typeface="Courier" pitchFamily="2" charset="0"/>
              </a:rPr>
              <a:t>=2) </a:t>
            </a:r>
            <a:r>
              <a:rPr lang="it-IT" sz="1400" b="0" i="0" dirty="0" err="1">
                <a:effectLst/>
                <a:latin typeface="Courier" pitchFamily="2" charset="0"/>
              </a:rPr>
              <a:t>principal_components</a:t>
            </a:r>
            <a:r>
              <a:rPr lang="it-IT" sz="1400" b="0" i="0" dirty="0">
                <a:effectLst/>
                <a:latin typeface="Courier" pitchFamily="2" charset="0"/>
              </a:rPr>
              <a:t> = </a:t>
            </a:r>
            <a:r>
              <a:rPr lang="it-IT" sz="1400" b="0" i="0" dirty="0" err="1">
                <a:effectLst/>
                <a:latin typeface="Courier" pitchFamily="2" charset="0"/>
              </a:rPr>
              <a:t>pca.fit_transform</a:t>
            </a:r>
            <a:r>
              <a:rPr lang="it-IT" sz="1400" b="0" i="0" dirty="0">
                <a:effectLst/>
                <a:latin typeface="Courier" pitchFamily="2" charset="0"/>
              </a:rPr>
              <a:t>(data)</a:t>
            </a:r>
          </a:p>
          <a:p>
            <a:endParaRPr lang="it-IT" sz="1400" b="0" i="0" dirty="0">
              <a:solidFill>
                <a:srgbClr val="007400"/>
              </a:solidFill>
              <a:effectLst/>
              <a:latin typeface="Courier" pitchFamily="2" charset="0"/>
            </a:endParaRPr>
          </a:p>
          <a:p>
            <a:r>
              <a:rPr lang="it-IT" sz="1400" b="0" i="0" dirty="0">
                <a:solidFill>
                  <a:srgbClr val="007400"/>
                </a:solidFill>
                <a:effectLst/>
                <a:latin typeface="Courier" pitchFamily="2" charset="0"/>
              </a:rPr>
              <a:t># Step 3: Creazione </a:t>
            </a:r>
            <a:r>
              <a:rPr lang="it-IT" sz="1400" b="0" i="0" dirty="0" err="1">
                <a:solidFill>
                  <a:srgbClr val="007400"/>
                </a:solidFill>
                <a:effectLst/>
                <a:latin typeface="Courier" pitchFamily="2" charset="0"/>
              </a:rPr>
              <a:t>DataFrame</a:t>
            </a:r>
            <a:r>
              <a:rPr lang="it-IT" sz="1400" b="0" i="0" dirty="0">
                <a:solidFill>
                  <a:srgbClr val="007400"/>
                </a:solidFill>
                <a:effectLst/>
                <a:latin typeface="Courier" pitchFamily="2" charset="0"/>
              </a:rPr>
              <a:t> con i componenti</a:t>
            </a:r>
          </a:p>
          <a:p>
            <a:r>
              <a:rPr lang="it-IT" sz="1400" b="0" i="0" dirty="0" err="1">
                <a:effectLst/>
                <a:latin typeface="Courier" pitchFamily="2" charset="0"/>
              </a:rPr>
              <a:t>pca_df</a:t>
            </a:r>
            <a:r>
              <a:rPr lang="it-IT" sz="1400" b="0" i="0" dirty="0">
                <a:effectLst/>
                <a:latin typeface="Courier" pitchFamily="2" charset="0"/>
              </a:rPr>
              <a:t> = </a:t>
            </a:r>
            <a:r>
              <a:rPr lang="it-IT" sz="1400" b="0" i="0" dirty="0" err="1">
                <a:effectLst/>
                <a:latin typeface="Courier" pitchFamily="2" charset="0"/>
              </a:rPr>
              <a:t>pd.DataFrame</a:t>
            </a:r>
            <a:r>
              <a:rPr lang="it-IT" sz="1400" b="0" i="0" dirty="0">
                <a:effectLst/>
                <a:latin typeface="Courier" pitchFamily="2" charset="0"/>
              </a:rPr>
              <a:t>(data=</a:t>
            </a:r>
            <a:r>
              <a:rPr lang="it-IT" sz="1400" b="0" i="0" dirty="0" err="1">
                <a:effectLst/>
                <a:latin typeface="Courier" pitchFamily="2" charset="0"/>
              </a:rPr>
              <a:t>principal_components</a:t>
            </a:r>
            <a:r>
              <a:rPr lang="it-IT" sz="1400" b="0" i="0" dirty="0">
                <a:effectLst/>
                <a:latin typeface="Courier" pitchFamily="2" charset="0"/>
              </a:rPr>
              <a:t>, </a:t>
            </a:r>
            <a:r>
              <a:rPr lang="it-IT" sz="1400" b="0" i="0" dirty="0" err="1">
                <a:effectLst/>
                <a:latin typeface="Courier" pitchFamily="2" charset="0"/>
              </a:rPr>
              <a:t>columns</a:t>
            </a:r>
            <a:r>
              <a:rPr lang="it-IT" sz="1400" b="0" i="0" dirty="0">
                <a:effectLst/>
                <a:latin typeface="Courier" pitchFamily="2" charset="0"/>
              </a:rPr>
              <a:t>=[</a:t>
            </a:r>
            <a:r>
              <a:rPr lang="it-IT" sz="1400" b="0" i="0" dirty="0">
                <a:solidFill>
                  <a:srgbClr val="007400"/>
                </a:solidFill>
                <a:effectLst/>
                <a:latin typeface="Courier" pitchFamily="2" charset="0"/>
              </a:rPr>
              <a:t>'PC1', 'PC2'</a:t>
            </a:r>
            <a:r>
              <a:rPr lang="it-IT" sz="1400" b="0" i="0" dirty="0">
                <a:effectLst/>
                <a:latin typeface="Courier" pitchFamily="2" charset="0"/>
              </a:rPr>
              <a:t>])</a:t>
            </a:r>
          </a:p>
          <a:p>
            <a:br>
              <a:rPr lang="it-IT" sz="1400" dirty="0">
                <a:latin typeface="Courier" pitchFamily="2" charset="0"/>
              </a:rPr>
            </a:br>
            <a:endParaRPr lang="it-IT" sz="1400" dirty="0">
              <a:latin typeface="Courier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506418-332A-2561-43B1-1C278E719B06}"/>
              </a:ext>
            </a:extLst>
          </p:cNvPr>
          <p:cNvSpPr txBox="1"/>
          <p:nvPr/>
        </p:nvSpPr>
        <p:spPr>
          <a:xfrm>
            <a:off x="835647" y="2897000"/>
            <a:ext cx="2497488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✅ </a:t>
            </a:r>
            <a:r>
              <a:rPr lang="it-IT" b="1" dirty="0"/>
              <a:t>Esempi</a:t>
            </a:r>
            <a:r>
              <a:rPr lang="it-IT" dirty="0"/>
              <a:t>:</a:t>
            </a:r>
          </a:p>
          <a:p>
            <a:endParaRPr lang="it-IT" dirty="0"/>
          </a:p>
          <a:p>
            <a:pPr marL="184150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PCA</a:t>
            </a:r>
            <a:endParaRPr lang="it-IT" dirty="0"/>
          </a:p>
          <a:p>
            <a:pPr marL="184150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LDA</a:t>
            </a:r>
          </a:p>
          <a:p>
            <a:pPr marL="184150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t-SNE</a:t>
            </a:r>
          </a:p>
          <a:p>
            <a:pPr marL="184150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UMAP</a:t>
            </a:r>
          </a:p>
          <a:p>
            <a:pPr marL="184150" indent="-136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Autoencoder</a:t>
            </a: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5DC193-729B-4AC6-7BF5-35123777C29F}"/>
              </a:ext>
            </a:extLst>
          </p:cNvPr>
          <p:cNvSpPr txBox="1"/>
          <p:nvPr/>
        </p:nvSpPr>
        <p:spPr>
          <a:xfrm>
            <a:off x="835647" y="2483770"/>
            <a:ext cx="7167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è un processo per </a:t>
            </a:r>
            <a:r>
              <a:rPr lang="it-IT" sz="1200" b="1" dirty="0"/>
              <a:t>ridurre il numero di variabili (feature)</a:t>
            </a:r>
            <a:r>
              <a:rPr lang="it-IT" sz="1200" dirty="0"/>
              <a:t> nel dataset, mantenendo </a:t>
            </a:r>
            <a:r>
              <a:rPr lang="it-IT" sz="1200" b="1" dirty="0"/>
              <a:t>il più possibile l'informazione originale</a:t>
            </a:r>
            <a:r>
              <a:rPr lang="it-IT" sz="1200" dirty="0"/>
              <a:t>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4006C4-D1C8-BF3E-4246-03F1FD987147}"/>
              </a:ext>
            </a:extLst>
          </p:cNvPr>
          <p:cNvSpPr txBox="1"/>
          <p:nvPr/>
        </p:nvSpPr>
        <p:spPr>
          <a:xfrm>
            <a:off x="3001728" y="3901389"/>
            <a:ext cx="4461382" cy="1384995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b="1" dirty="0"/>
              <a:t> Quando </a:t>
            </a:r>
            <a:r>
              <a:rPr lang="it-IT" sz="1200" b="1" i="1" dirty="0"/>
              <a:t>non</a:t>
            </a:r>
            <a:r>
              <a:rPr lang="it-IT" sz="1200" b="1" dirty="0"/>
              <a:t> usare </a:t>
            </a:r>
            <a:r>
              <a:rPr lang="it-IT" sz="1200" b="1" dirty="0" err="1"/>
              <a:t>Dimensionality</a:t>
            </a:r>
            <a:r>
              <a:rPr lang="it-IT" sz="1200" b="1" dirty="0"/>
              <a:t> </a:t>
            </a:r>
            <a:r>
              <a:rPr lang="it-IT" sz="1200" b="1" dirty="0" err="1"/>
              <a:t>Reduction</a:t>
            </a:r>
            <a:r>
              <a:rPr lang="it-IT" sz="1200" b="1" dirty="0"/>
              <a:t>?</a:t>
            </a:r>
          </a:p>
          <a:p>
            <a:endParaRPr lang="it-IT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/>
              <a:t>  Se la </a:t>
            </a:r>
            <a:r>
              <a:rPr lang="it-IT" sz="1200" b="1" dirty="0"/>
              <a:t>trasparenza</a:t>
            </a:r>
            <a:r>
              <a:rPr lang="it-IT" sz="1200" dirty="0"/>
              <a:t> e l’</a:t>
            </a:r>
            <a:r>
              <a:rPr lang="it-IT" sz="1200" b="1" dirty="0"/>
              <a:t>interpretabilità</a:t>
            </a:r>
            <a:r>
              <a:rPr lang="it-IT" sz="1200" dirty="0"/>
              <a:t> sono fondamentali </a:t>
            </a:r>
          </a:p>
          <a:p>
            <a:r>
              <a:rPr lang="it-IT" sz="1200" dirty="0"/>
              <a:t>   (es. medicina)</a:t>
            </a:r>
          </a:p>
          <a:p>
            <a:endParaRPr lang="it-IT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/>
              <a:t>  Se il tuo modello gestisce bene l’alta </a:t>
            </a:r>
            <a:r>
              <a:rPr lang="it-IT" sz="1200" dirty="0" err="1"/>
              <a:t>dimensionalità</a:t>
            </a:r>
            <a:r>
              <a:rPr lang="it-IT" sz="1200" dirty="0"/>
              <a:t> </a:t>
            </a:r>
          </a:p>
          <a:p>
            <a:r>
              <a:rPr lang="it-IT" sz="1200" dirty="0"/>
              <a:t>    (es. Random </a:t>
            </a:r>
            <a:r>
              <a:rPr lang="it-IT" sz="1200" dirty="0" err="1"/>
              <a:t>Forest</a:t>
            </a:r>
            <a:r>
              <a:rPr lang="it-IT" sz="1200" dirty="0"/>
              <a:t>)</a:t>
            </a:r>
          </a:p>
        </p:txBody>
      </p:sp>
      <p:pic>
        <p:nvPicPr>
          <p:cNvPr id="25" name="Immagine 24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8B33BFDD-6363-2281-9AF5-0095B3D3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3488992"/>
            <a:ext cx="575405" cy="5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600" b="1" dirty="0"/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947B9E-D382-0A74-E561-20F1E704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97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-77489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Dimensioni delle immagini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Estrarre le dimensioni dell'immagine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img.</a:t>
            </a:r>
            <a:r>
              <a:rPr lang="it-IT" dirty="0" err="1">
                <a:solidFill>
                  <a:srgbClr val="AF00DA"/>
                </a:solidFill>
                <a:latin typeface="Courier New" panose="02070309020205020404" pitchFamily="49" charset="0"/>
              </a:rPr>
              <a:t>size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# Restituisce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3473363"/>
            <a:ext cx="33920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PIL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import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Image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import 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numpy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np</a:t>
            </a:r>
            <a:endParaRPr lang="it-IT" sz="1200" dirty="0">
              <a:solidFill>
                <a:srgbClr val="AF00DA"/>
              </a:solidFill>
              <a:latin typeface="Courier New" panose="02070309020205020404" pitchFamily="49" charset="0"/>
            </a:endParaRP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image_sizes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[]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for file in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listdir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image_folder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)[:100]:  # Controlliamo solo 100 immagini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open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os.path.join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image_folder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file))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image_sizes.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append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img.size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pd.DataFrame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image_sizes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columns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=["Larghezza", "Altezza"]).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describe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</p:spTree>
    <p:extLst>
      <p:ext uri="{BB962C8B-B14F-4D97-AF65-F5344CB8AC3E}">
        <p14:creationId xmlns:p14="http://schemas.microsoft.com/office/powerpoint/2010/main" val="166611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-77489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Distribuzione dei colori (istogramma)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(…)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3524165"/>
            <a:ext cx="3392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imread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os.path.join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image_folder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file))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colors = ('b', 'g', '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’)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for i, color in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enumerate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(colors):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 [i], None, [256], [0, 256])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color=color)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8DD2E5-6AB1-E640-5DAE-5697D5BE7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2" t="-2762" r="1"/>
          <a:stretch/>
        </p:blipFill>
        <p:spPr>
          <a:xfrm>
            <a:off x="3067310" y="3913632"/>
            <a:ext cx="4705089" cy="25392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magine 11" descr="Immagine che contiene Carattere, logo, rosso, Elementi grafici&#10;&#10;Descrizione generata automaticamente">
            <a:extLst>
              <a:ext uri="{FF2B5EF4-FFF2-40B4-BE49-F238E27FC236}">
                <a16:creationId xmlns:a16="http://schemas.microsoft.com/office/drawing/2014/main" id="{309F6778-1594-5D74-4E25-BCB57B29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7" y="4799937"/>
            <a:ext cx="2384897" cy="7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7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-77489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Distribuzione della luminosità (istogramma)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(…)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3524165"/>
            <a:ext cx="3392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gray_img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cvtColor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cv2.COLOR_BGR2GRAY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Calcolare l'istogramma della luminanza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hist_luminance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gray_img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 [0],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None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[256], [0, 256])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Visualizzare l'istogramma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.figure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=(10, 5))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.plot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hist_luminance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color='black', label='Luminanza')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.legend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.show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pic>
        <p:nvPicPr>
          <p:cNvPr id="12" name="Immagine 11" descr="Immagine che contiene Carattere, logo, rosso, Elementi grafici&#10;&#10;Descrizione generata automaticamente">
            <a:extLst>
              <a:ext uri="{FF2B5EF4-FFF2-40B4-BE49-F238E27FC236}">
                <a16:creationId xmlns:a16="http://schemas.microsoft.com/office/drawing/2014/main" id="{309F6778-1594-5D74-4E25-BCB57B29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7" y="4799937"/>
            <a:ext cx="2384897" cy="789997"/>
          </a:xfrm>
          <a:prstGeom prst="rect">
            <a:avLst/>
          </a:prstGeom>
        </p:spPr>
      </p:pic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68DBA47-56FB-F299-466C-49CDE9AC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52" y="3955548"/>
            <a:ext cx="4593023" cy="24787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594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-77489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Distribuzione della luminosità (istogramma)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646331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(…)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32846" y="3524165"/>
            <a:ext cx="3392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gray_img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cvtColor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cv2.COLOR_BGR2GRAY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Calcolare l'istogramma della luminanza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hist_luminance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gray_img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], [0], 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None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[256], [0, 256])</a:t>
            </a: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Visualizzare l'istogramma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.figure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=(10, 5))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.plot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hist_luminance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color='black', label='Luminanza')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.legend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plt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.show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pic>
        <p:nvPicPr>
          <p:cNvPr id="12" name="Immagine 11" descr="Immagine che contiene Carattere, logo, rosso, Elementi grafici&#10;&#10;Descrizione generata automaticamente">
            <a:extLst>
              <a:ext uri="{FF2B5EF4-FFF2-40B4-BE49-F238E27FC236}">
                <a16:creationId xmlns:a16="http://schemas.microsoft.com/office/drawing/2014/main" id="{309F6778-1594-5D74-4E25-BCB57B29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7" y="4799937"/>
            <a:ext cx="2384897" cy="789997"/>
          </a:xfrm>
          <a:prstGeom prst="rect">
            <a:avLst/>
          </a:prstGeom>
        </p:spPr>
      </p:pic>
      <p:pic>
        <p:nvPicPr>
          <p:cNvPr id="15" name="Immagine 1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68DBA47-56FB-F299-466C-49CDE9AC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52" y="3955548"/>
            <a:ext cx="4593023" cy="24787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3F20B5-7F76-C31D-621D-6B2B373D1966}"/>
              </a:ext>
            </a:extLst>
          </p:cNvPr>
          <p:cNvSpPr txBox="1"/>
          <p:nvPr/>
        </p:nvSpPr>
        <p:spPr>
          <a:xfrm>
            <a:off x="5974453" y="333424"/>
            <a:ext cx="3052234" cy="2308324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200" dirty="0"/>
              <a:t>Calcola la </a:t>
            </a:r>
            <a:r>
              <a:rPr lang="it-IT" sz="1200" b="1" dirty="0"/>
              <a:t>luminosità complessiva</a:t>
            </a: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dirty="0"/>
              <a:t>Si ottiene convertendo l'immagine in </a:t>
            </a:r>
            <a:r>
              <a:rPr lang="it-IT" sz="1200" b="1" dirty="0"/>
              <a:t>scala di grigi</a:t>
            </a:r>
            <a:r>
              <a:rPr lang="it-IT" sz="1200" dirty="0"/>
              <a:t> e calcolando la distribuzione dei valori di intensità.</a:t>
            </a: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i="1" dirty="0"/>
              <a:t>Utile per</a:t>
            </a:r>
            <a:r>
              <a:rPr lang="it-IT" sz="1200" i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/>
              <a:t> Capire il </a:t>
            </a:r>
            <a:r>
              <a:rPr lang="it-IT" sz="1200" b="1" dirty="0"/>
              <a:t>contrasto</a:t>
            </a:r>
            <a:r>
              <a:rPr lang="it-I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00" dirty="0"/>
              <a:t> Determinare se un'immagine è </a:t>
            </a:r>
            <a:r>
              <a:rPr lang="it-IT" sz="1200" b="1" dirty="0"/>
              <a:t>troppo scura</a:t>
            </a:r>
            <a:r>
              <a:rPr lang="it-IT" sz="1200" dirty="0"/>
              <a:t> o </a:t>
            </a:r>
            <a:r>
              <a:rPr lang="it-IT" sz="1200" b="1" dirty="0"/>
              <a:t>troppo chiara</a:t>
            </a:r>
            <a:r>
              <a:rPr lang="it-IT" sz="1200" dirty="0"/>
              <a:t>.</a:t>
            </a:r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Immagine 10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0611D39C-5D30-0672-9D80-37086D70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24" y="-194127"/>
            <a:ext cx="786493" cy="7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9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Distribuzione della saturazione e tonalità  (istogramma)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8B7A4-5855-40F8-31ED-1EA9EFCDF9D6}"/>
              </a:ext>
            </a:extLst>
          </p:cNvPr>
          <p:cNvSpPr txBox="1"/>
          <p:nvPr/>
        </p:nvSpPr>
        <p:spPr>
          <a:xfrm>
            <a:off x="951910" y="2665772"/>
            <a:ext cx="6755856" cy="230832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 Saturazione (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hist_saturation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hsv_img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], [1], 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None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, [256], [0, 256]) </a:t>
            </a:r>
          </a:p>
          <a:p>
            <a:endParaRPr lang="it-IT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 Tonalità (H)</a:t>
            </a:r>
          </a:p>
          <a:p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hist_hue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= cv2.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calcHist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([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hsv_img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], [0], </a:t>
            </a:r>
            <a:r>
              <a:rPr lang="it-IT" dirty="0">
                <a:solidFill>
                  <a:srgbClr val="AF00DA"/>
                </a:solidFill>
                <a:latin typeface="Courier New" panose="02070309020205020404" pitchFamily="49" charset="0"/>
              </a:rPr>
              <a:t>None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, [180], [0, 180])  </a:t>
            </a:r>
            <a:r>
              <a:rPr lang="it-IT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# </a:t>
            </a:r>
            <a:r>
              <a:rPr lang="it-IT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Hue</a:t>
            </a:r>
            <a:r>
              <a:rPr lang="it-IT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ha valori da 0 a 180</a:t>
            </a:r>
          </a:p>
          <a:p>
            <a:endParaRPr lang="it-IT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9514E-1D53-5225-2451-C20A213418D3}"/>
              </a:ext>
            </a:extLst>
          </p:cNvPr>
          <p:cNvSpPr txBox="1"/>
          <p:nvPr/>
        </p:nvSpPr>
        <p:spPr>
          <a:xfrm>
            <a:off x="8443732" y="457200"/>
            <a:ext cx="3392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pic>
        <p:nvPicPr>
          <p:cNvPr id="10" name="Immagine 9" descr="Immagine che contiene testo, linea, Diagramma, numero&#10;&#10;Descrizione generata automaticamente">
            <a:extLst>
              <a:ext uri="{FF2B5EF4-FFF2-40B4-BE49-F238E27FC236}">
                <a16:creationId xmlns:a16="http://schemas.microsoft.com/office/drawing/2014/main" id="{06A867FE-6DFC-398F-A3C3-50E2CA88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04" y="4745430"/>
            <a:ext cx="5414880" cy="20313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2BFDAA-AC6E-3A8E-D081-7395131BFA57}"/>
              </a:ext>
            </a:extLst>
          </p:cNvPr>
          <p:cNvSpPr txBox="1"/>
          <p:nvPr/>
        </p:nvSpPr>
        <p:spPr>
          <a:xfrm>
            <a:off x="8443732" y="595699"/>
            <a:ext cx="3309937" cy="5816977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</a:t>
            </a:r>
            <a:r>
              <a:rPr lang="it-IT" sz="1200" b="1" dirty="0">
                <a:solidFill>
                  <a:srgbClr val="AF00DA"/>
                </a:solidFill>
                <a:latin typeface="Courier New" panose="02070309020205020404" pitchFamily="49" charset="0"/>
              </a:rPr>
              <a:t>Visualizzare gli istogrammi 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subplots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(1, 2,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=(15, 5))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 della Saturazione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plot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hist_saturation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color='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purple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', label="Saturazione")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set_title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("Istogramma della Saturazione")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set_xlabel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("Intensità della saturazione (0=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Desaturato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255=Colori accesi)")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set_ylabel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("Numero di pixel")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[0].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legend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# Istogramma della Tonalità 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Hue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[1].</a:t>
            </a:r>
            <a:r>
              <a:rPr lang="it-IT" sz="1200" dirty="0">
                <a:solidFill>
                  <a:srgbClr val="AF00DA"/>
                </a:solidFill>
                <a:latin typeface="Courier New" panose="02070309020205020404" pitchFamily="49" charset="0"/>
              </a:rPr>
              <a:t>plot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hist_hue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color='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orange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', label="Tonalità")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[1].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set_title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("Istogramma della Tonalità (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Hue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[1].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set_xlabel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("Valore di </a:t>
            </a:r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Hue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(0-180)")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[1].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set_ylabel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("Numero di pixel")</a:t>
            </a: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axes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[1].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legend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endParaRPr lang="it-IT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</a:t>
            </a:r>
            <a:r>
              <a:rPr lang="it-IT" sz="1200" dirty="0" err="1">
                <a:solidFill>
                  <a:srgbClr val="AF00DA"/>
                </a:solidFill>
                <a:latin typeface="Courier New" panose="02070309020205020404" pitchFamily="49" charset="0"/>
              </a:rPr>
              <a:t>show</a:t>
            </a:r>
            <a:r>
              <a:rPr lang="it-IT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06669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81890" y="1006143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1. Osservare i dati: Analisi Esplorativa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44537C3-3806-19D5-39C0-49E0C97842E1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 Valutazione del contrasto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57956-5815-74FB-8A5A-E3632790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A94659-AC71-0792-51C0-F31831969721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4127E5-6CCA-DAC7-18D2-A62D3809C0C7}"/>
              </a:ext>
            </a:extLst>
          </p:cNvPr>
          <p:cNvSpPr txBox="1"/>
          <p:nvPr/>
        </p:nvSpPr>
        <p:spPr>
          <a:xfrm>
            <a:off x="2631476" y="3321372"/>
            <a:ext cx="3052234" cy="184665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200" dirty="0"/>
          </a:p>
          <a:p>
            <a:pPr algn="ctr"/>
            <a:r>
              <a:rPr lang="it-IT" sz="1200" dirty="0"/>
              <a:t>      Recuperare della lezione ad hoc di laboratorio:</a:t>
            </a:r>
          </a:p>
          <a:p>
            <a:pPr algn="ctr"/>
            <a:endParaRPr lang="it-IT" sz="1200" dirty="0"/>
          </a:p>
          <a:p>
            <a:pPr algn="ctr"/>
            <a:endParaRPr lang="it-IT" sz="1200" dirty="0"/>
          </a:p>
          <a:p>
            <a:pPr algn="ctr"/>
            <a:r>
              <a:rPr lang="it-IT" sz="1400" i="1" dirty="0"/>
              <a:t>«</a:t>
            </a:r>
            <a:r>
              <a:rPr lang="it-IT" sz="1400" dirty="0"/>
              <a:t>Image Processing in </a:t>
            </a:r>
            <a:r>
              <a:rPr lang="it-IT" sz="1400" dirty="0" err="1"/>
              <a:t>OpenCV</a:t>
            </a:r>
            <a:r>
              <a:rPr lang="it-IT" sz="900" i="1" dirty="0"/>
              <a:t>:</a:t>
            </a:r>
            <a:br>
              <a:rPr lang="it-IT" sz="900" i="1" dirty="0"/>
            </a:br>
            <a:r>
              <a:rPr lang="it-IT" sz="1400" i="1" dirty="0">
                <a:solidFill>
                  <a:schemeClr val="tx1"/>
                </a:solidFill>
              </a:rPr>
              <a:t>Image Enhancement»</a:t>
            </a:r>
            <a:br>
              <a:rPr lang="it-IT" sz="200" b="1" i="1" dirty="0">
                <a:solidFill>
                  <a:schemeClr val="tx1"/>
                </a:solidFill>
                <a:effectLst/>
              </a:rPr>
            </a:br>
            <a:endParaRPr lang="it-IT" sz="1400" i="1" dirty="0"/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8EA57AE7-A710-7B45-87CC-FFBE60B29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47" y="2826479"/>
            <a:ext cx="786493" cy="78649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4F0C7253-19BA-945F-BDD1-F21B1B7C7325}"/>
              </a:ext>
            </a:extLst>
          </p:cNvPr>
          <p:cNvSpPr txBox="1">
            <a:spLocks/>
          </p:cNvSpPr>
          <p:nvPr/>
        </p:nvSpPr>
        <p:spPr>
          <a:xfrm>
            <a:off x="8567928" y="405113"/>
            <a:ext cx="3161963" cy="6076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sz="3800" b="1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40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766A7CD-C1B8-7DBF-BB9C-9E9D0B2FF5CB}"/>
              </a:ext>
            </a:extLst>
          </p:cNvPr>
          <p:cNvSpPr txBox="1">
            <a:spLocks/>
          </p:cNvSpPr>
          <p:nvPr/>
        </p:nvSpPr>
        <p:spPr>
          <a:xfrm>
            <a:off x="761918" y="2346810"/>
            <a:ext cx="6265717" cy="2848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it-IT" sz="1600" dirty="0">
              <a:latin typeface="+mn-lt"/>
            </a:endParaRPr>
          </a:p>
          <a:p>
            <a:endParaRPr lang="it-IT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RIMOZIONE DEL RUMORE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ALLINEAMENTO (Dipende dal contenuto dell’immagine)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CROP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RIDIMENSIONAMENTO (</a:t>
            </a:r>
            <a:r>
              <a:rPr lang="it-IT" sz="1600" dirty="0" err="1">
                <a:latin typeface="+mn-lt"/>
              </a:rPr>
              <a:t>Resize</a:t>
            </a:r>
            <a:r>
              <a:rPr lang="it-IT" sz="16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EQUALIZZAZIONE DELL’ISTOGRAMMA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CORREZIONE GAMMA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NORMALIZZAZIONE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+mn-lt"/>
              </a:rPr>
              <a:t>DATA AUGMENTATION</a:t>
            </a:r>
          </a:p>
          <a:p>
            <a:endParaRPr lang="it-IT" sz="1600" dirty="0">
              <a:latin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77E887-9604-B4BD-E8CF-99711E779658}"/>
              </a:ext>
            </a:extLst>
          </p:cNvPr>
          <p:cNvSpPr txBox="1"/>
          <p:nvPr/>
        </p:nvSpPr>
        <p:spPr>
          <a:xfrm>
            <a:off x="4304522" y="933289"/>
            <a:ext cx="1928576" cy="1169551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Necessario per preparare le immagini per l'analisi o l'addestramento di modelli.</a:t>
            </a:r>
          </a:p>
        </p:txBody>
      </p:sp>
      <p:pic>
        <p:nvPicPr>
          <p:cNvPr id="14" name="Immagine 13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F782943F-BB43-BEC5-57F9-89E18773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29" y="538205"/>
            <a:ext cx="592366" cy="59236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F4B2D1-7AC9-8478-59AC-A9A75E98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86" y="3213967"/>
            <a:ext cx="3480981" cy="3480981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F7B14D08-5089-2F2A-5EF1-B72DB772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D147EA-C35F-8807-2F2D-61115436141D}"/>
              </a:ext>
            </a:extLst>
          </p:cNvPr>
          <p:cNvSpPr txBox="1"/>
          <p:nvPr/>
        </p:nvSpPr>
        <p:spPr>
          <a:xfrm>
            <a:off x="765329" y="2433154"/>
            <a:ext cx="40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ORDINE CONSIGLIATO</a:t>
            </a:r>
          </a:p>
        </p:txBody>
      </p:sp>
    </p:spTree>
    <p:extLst>
      <p:ext uri="{BB962C8B-B14F-4D97-AF65-F5344CB8AC3E}">
        <p14:creationId xmlns:p14="http://schemas.microsoft.com/office/powerpoint/2010/main" val="3873951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47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RIMOZIONE DEL RUMORE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8FCFA-47A2-C13C-025B-0C05F2FDA14D}"/>
              </a:ext>
            </a:extLst>
          </p:cNvPr>
          <p:cNvSpPr txBox="1"/>
          <p:nvPr/>
        </p:nvSpPr>
        <p:spPr>
          <a:xfrm>
            <a:off x="2631476" y="3321372"/>
            <a:ext cx="3052234" cy="184665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200" dirty="0"/>
          </a:p>
          <a:p>
            <a:pPr algn="ctr"/>
            <a:r>
              <a:rPr lang="it-IT" sz="1200" dirty="0"/>
              <a:t>      Recuperare della lezione ad hoc di laboratorio:</a:t>
            </a:r>
          </a:p>
          <a:p>
            <a:pPr algn="ctr"/>
            <a:endParaRPr lang="it-IT" sz="1200" dirty="0"/>
          </a:p>
          <a:p>
            <a:pPr algn="ctr"/>
            <a:endParaRPr lang="it-IT" sz="1200" dirty="0"/>
          </a:p>
          <a:p>
            <a:pPr algn="ctr"/>
            <a:r>
              <a:rPr lang="it-IT" sz="1400" i="1" dirty="0"/>
              <a:t>«</a:t>
            </a:r>
            <a:r>
              <a:rPr lang="it-IT" sz="1400" dirty="0"/>
              <a:t>Image Processing in </a:t>
            </a:r>
            <a:r>
              <a:rPr lang="it-IT" sz="1400" dirty="0" err="1"/>
              <a:t>OpenCV</a:t>
            </a:r>
            <a:r>
              <a:rPr lang="it-IT" sz="900" i="1" dirty="0"/>
              <a:t>:</a:t>
            </a:r>
            <a:br>
              <a:rPr lang="it-IT" sz="900" i="1" dirty="0"/>
            </a:br>
            <a:r>
              <a:rPr lang="it-IT" sz="1400" i="1" dirty="0">
                <a:solidFill>
                  <a:schemeClr val="tx1"/>
                </a:solidFill>
              </a:rPr>
              <a:t>Image Enhancement»</a:t>
            </a:r>
            <a:br>
              <a:rPr lang="it-IT" sz="200" b="1" i="1" dirty="0">
                <a:solidFill>
                  <a:schemeClr val="tx1"/>
                </a:solidFill>
                <a:effectLst/>
              </a:rPr>
            </a:br>
            <a:endParaRPr lang="it-IT" sz="1400" i="1" dirty="0"/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8AA999B2-DDB3-2A31-38DC-44D8635A5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47" y="2826479"/>
            <a:ext cx="786493" cy="78649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0B2AED-E635-5794-2684-218764AB00F7}"/>
              </a:ext>
            </a:extLst>
          </p:cNvPr>
          <p:cNvSpPr txBox="1"/>
          <p:nvPr/>
        </p:nvSpPr>
        <p:spPr>
          <a:xfrm>
            <a:off x="835647" y="24965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u="sng" dirty="0"/>
              <a:t>Applicare filtri (es. mediana, gaussiano) per eliminare disturbi indesiderati.</a:t>
            </a:r>
          </a:p>
        </p:txBody>
      </p:sp>
    </p:spTree>
    <p:extLst>
      <p:ext uri="{BB962C8B-B14F-4D97-AF65-F5344CB8AC3E}">
        <p14:creationId xmlns:p14="http://schemas.microsoft.com/office/powerpoint/2010/main" val="3058885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ALLINEAMENTO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184CD-4C43-2BB9-696F-A1428FC2172A}"/>
              </a:ext>
            </a:extLst>
          </p:cNvPr>
          <p:cNvSpPr txBox="1"/>
          <p:nvPr/>
        </p:nvSpPr>
        <p:spPr>
          <a:xfrm>
            <a:off x="894007" y="2618890"/>
            <a:ext cx="7150535" cy="213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PERCHÉ?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</a:t>
            </a:r>
            <a:r>
              <a:rPr lang="it-IT" sz="1600" b="1" dirty="0"/>
              <a:t>Correggere inclinazioni</a:t>
            </a:r>
            <a:r>
              <a:rPr lang="it-IT" sz="1600" dirty="0"/>
              <a:t>, rotazioni o deformazioni di oggetti specifici </a:t>
            </a:r>
          </a:p>
          <a:p>
            <a:r>
              <a:rPr lang="it-IT" sz="1600" dirty="0"/>
              <a:t>(es. volti, testi, organi)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/>
              <a:t>Standardizzare la posizione</a:t>
            </a:r>
            <a:r>
              <a:rPr lang="it-IT" sz="1600" dirty="0"/>
              <a:t> di elementi rilevanti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Facilitare l’analisi o il riconoscimento da parte dei modelli</a:t>
            </a:r>
          </a:p>
          <a:p>
            <a:pPr>
              <a:lnSpc>
                <a:spcPct val="150000"/>
              </a:lnSpc>
            </a:pPr>
            <a:endParaRPr lang="it-IT" sz="1600" b="1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FEE21F-D83E-7C12-A215-6727A47516FB}"/>
              </a:ext>
            </a:extLst>
          </p:cNvPr>
          <p:cNvSpPr txBox="1"/>
          <p:nvPr/>
        </p:nvSpPr>
        <p:spPr>
          <a:xfrm>
            <a:off x="835647" y="4515296"/>
            <a:ext cx="715053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QUANDO?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Ad esempio quando si hanno volti in pose diverse (uno inclinato, uno frontale)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Dopo </a:t>
            </a:r>
            <a:r>
              <a:rPr lang="it-IT" sz="1600" dirty="0" err="1"/>
              <a:t>denoising</a:t>
            </a:r>
            <a:r>
              <a:rPr lang="it-IT" sz="1600" dirty="0"/>
              <a:t>, prima di </a:t>
            </a:r>
            <a:r>
              <a:rPr lang="it-IT" sz="1600" dirty="0" err="1"/>
              <a:t>crop</a:t>
            </a:r>
            <a:r>
              <a:rPr lang="it-IT" sz="1600" dirty="0"/>
              <a:t>/</a:t>
            </a:r>
            <a:r>
              <a:rPr lang="it-IT" sz="1600" dirty="0" err="1"/>
              <a:t>resize</a:t>
            </a:r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F8A7EB-56EE-4C64-1930-1AE351FFECBE}"/>
              </a:ext>
            </a:extLst>
          </p:cNvPr>
          <p:cNvSpPr txBox="1"/>
          <p:nvPr/>
        </p:nvSpPr>
        <p:spPr>
          <a:xfrm>
            <a:off x="835647" y="5992996"/>
            <a:ext cx="715053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COME?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Dipende dal contenuto dell’immagine</a:t>
            </a:r>
          </a:p>
        </p:txBody>
      </p:sp>
    </p:spTree>
    <p:extLst>
      <p:ext uri="{BB962C8B-B14F-4D97-AF65-F5344CB8AC3E}">
        <p14:creationId xmlns:p14="http://schemas.microsoft.com/office/powerpoint/2010/main" val="4083188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CROP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0B2AED-E635-5794-2684-218764AB00F7}"/>
              </a:ext>
            </a:extLst>
          </p:cNvPr>
          <p:cNvSpPr txBox="1"/>
          <p:nvPr/>
        </p:nvSpPr>
        <p:spPr>
          <a:xfrm>
            <a:off x="835647" y="2496511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Il </a:t>
            </a:r>
            <a:r>
              <a:rPr lang="it-IT" sz="1400" b="1" dirty="0" err="1"/>
              <a:t>crop</a:t>
            </a:r>
            <a:r>
              <a:rPr lang="it-IT" sz="1400" dirty="0"/>
              <a:t> è l’operazione con cui si ritaglia una porzione dell’immagine originale, eliminando le aree </a:t>
            </a:r>
            <a:r>
              <a:rPr lang="it-IT" sz="1400" b="1" dirty="0"/>
              <a:t>esterne o irrilevanti</a:t>
            </a:r>
            <a:r>
              <a:rPr lang="it-IT" sz="1400" dirty="0"/>
              <a:t>, e mantenendo </a:t>
            </a:r>
            <a:r>
              <a:rPr lang="it-IT" sz="1400" b="1" dirty="0"/>
              <a:t>solo la regione d’interesse (ROI)</a:t>
            </a:r>
            <a:r>
              <a:rPr lang="it-IT" sz="1400" dirty="0"/>
              <a:t>.</a:t>
            </a:r>
            <a:endParaRPr lang="it-IT" sz="1400" u="sng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658792-6088-739B-2A2C-840485824898}"/>
              </a:ext>
            </a:extLst>
          </p:cNvPr>
          <p:cNvSpPr txBox="1"/>
          <p:nvPr/>
        </p:nvSpPr>
        <p:spPr>
          <a:xfrm>
            <a:off x="835647" y="3622826"/>
            <a:ext cx="71505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B050"/>
                </a:solidFill>
              </a:rPr>
              <a:t>COME?</a:t>
            </a:r>
          </a:p>
          <a:p>
            <a:r>
              <a:rPr lang="it-IT" sz="1400" b="1" dirty="0"/>
              <a:t>1. Manuale / Statico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 Si definisce un’area fissa (es. (</a:t>
            </a:r>
            <a:r>
              <a:rPr lang="it-IT" sz="1400" i="1" dirty="0"/>
              <a:t>x, y, </a:t>
            </a:r>
            <a:r>
              <a:rPr lang="it-IT" sz="1400" i="1" dirty="0" err="1"/>
              <a:t>width</a:t>
            </a:r>
            <a:r>
              <a:rPr lang="it-IT" sz="1400" i="1" dirty="0"/>
              <a:t>, </a:t>
            </a:r>
            <a:r>
              <a:rPr lang="it-IT" sz="1400" i="1" dirty="0" err="1"/>
              <a:t>height</a:t>
            </a:r>
            <a:r>
              <a:rPr lang="it-IT" sz="1400" dirty="0"/>
              <a:t>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 Adatto a immagini già centrate</a:t>
            </a:r>
          </a:p>
          <a:p>
            <a:endParaRPr lang="it-IT" sz="1400" dirty="0"/>
          </a:p>
          <a:p>
            <a:r>
              <a:rPr lang="it-IT" sz="1400" b="1" dirty="0"/>
              <a:t>2. Automatizzato via </a:t>
            </a:r>
            <a:r>
              <a:rPr lang="it-IT" sz="1400" b="1" dirty="0" err="1"/>
              <a:t>Bounding</a:t>
            </a:r>
            <a:r>
              <a:rPr lang="it-IT" sz="1400" b="1" dirty="0"/>
              <a:t> 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 Si usa un </a:t>
            </a:r>
            <a:r>
              <a:rPr lang="it-IT" sz="1400" b="1" dirty="0"/>
              <a:t>algoritmo di rilevamento</a:t>
            </a:r>
            <a:r>
              <a:rPr lang="it-IT" sz="1400" dirty="0"/>
              <a:t> (es. volti, oggetti) che fornisce le coordinate da ritagliare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dirty="0"/>
              <a:t> Tecniche comuni (esempi):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OpenCV</a:t>
            </a:r>
            <a:r>
              <a:rPr lang="it-IT" sz="1400" dirty="0"/>
              <a:t> + </a:t>
            </a:r>
            <a:r>
              <a:rPr lang="it-IT" sz="1400" dirty="0" err="1"/>
              <a:t>Haar</a:t>
            </a:r>
            <a:r>
              <a:rPr lang="it-IT" sz="1400" dirty="0"/>
              <a:t> </a:t>
            </a:r>
            <a:r>
              <a:rPr lang="it-IT" sz="1400" dirty="0" err="1"/>
              <a:t>Cascade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dlib</a:t>
            </a:r>
            <a:r>
              <a:rPr lang="it-IT" sz="1400" dirty="0"/>
              <a:t> / </a:t>
            </a:r>
            <a:r>
              <a:rPr lang="it-IT" sz="1400" dirty="0" err="1"/>
              <a:t>face_recognition</a:t>
            </a:r>
            <a:endParaRPr lang="it-IT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/>
              <a:t>YOLO / </a:t>
            </a:r>
            <a:r>
              <a:rPr lang="it-IT" sz="1400" dirty="0" err="1"/>
              <a:t>Faster</a:t>
            </a:r>
            <a:r>
              <a:rPr lang="it-IT" sz="1400" dirty="0"/>
              <a:t> R-CNN per oggetti generici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3924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600" b="1" dirty="0"/>
              <a:t>Impatto:</a:t>
            </a:r>
            <a:r>
              <a:rPr lang="it-IT" sz="1400" dirty="0"/>
              <a:t> Il modello non </a:t>
            </a:r>
            <a:r>
              <a:rPr lang="it-IT" sz="1400" i="1" dirty="0"/>
              <a:t>generalizza</a:t>
            </a:r>
            <a:r>
              <a:rPr lang="it-IT" sz="1400" dirty="0"/>
              <a:t> bene.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14EF32-F254-243D-0291-2E1F988C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20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5108457-4778-1BA7-EF66-AAD9BDB8157F}"/>
              </a:ext>
            </a:extLst>
          </p:cNvPr>
          <p:cNvSpPr txBox="1"/>
          <p:nvPr/>
        </p:nvSpPr>
        <p:spPr>
          <a:xfrm>
            <a:off x="894007" y="3939766"/>
            <a:ext cx="71505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PERCHÉ?</a:t>
            </a:r>
          </a:p>
          <a:p>
            <a:r>
              <a:rPr lang="it-IT" sz="1500" dirty="0"/>
              <a:t>🧠 Deep Learning</a:t>
            </a:r>
            <a:r>
              <a:rPr lang="it-IT" sz="1500" dirty="0">
                <a:sym typeface="Wingdings" pitchFamily="2" charset="2"/>
              </a:rPr>
              <a:t> </a:t>
            </a:r>
            <a:r>
              <a:rPr lang="it-IT" sz="1500" dirty="0"/>
              <a:t>I modelli spesso richiedono input con dimensione fissa</a:t>
            </a:r>
          </a:p>
          <a:p>
            <a:r>
              <a:rPr lang="it-IT" sz="1500" dirty="0"/>
              <a:t>⚖️ Dataset coerente </a:t>
            </a:r>
            <a:r>
              <a:rPr lang="it-IT" sz="1500" dirty="0">
                <a:sym typeface="Wingdings" pitchFamily="2" charset="2"/>
              </a:rPr>
              <a:t></a:t>
            </a:r>
            <a:r>
              <a:rPr lang="it-IT" sz="1500" dirty="0"/>
              <a:t> Performance più stabili</a:t>
            </a:r>
          </a:p>
          <a:p>
            <a:r>
              <a:rPr lang="it-IT" sz="1500" dirty="0"/>
              <a:t>🚀 Velocità </a:t>
            </a:r>
            <a:r>
              <a:rPr lang="it-IT" sz="1500" dirty="0">
                <a:sym typeface="Wingdings" pitchFamily="2" charset="2"/>
              </a:rPr>
              <a:t> </a:t>
            </a:r>
            <a:r>
              <a:rPr lang="it-IT" sz="1500" dirty="0"/>
              <a:t>Immagini più piccole = elaborazione più rapida</a:t>
            </a:r>
          </a:p>
          <a:p>
            <a:r>
              <a:rPr lang="it-IT" sz="1500" dirty="0"/>
              <a:t>📦 Memoria </a:t>
            </a:r>
            <a:r>
              <a:rPr lang="it-IT" sz="1500" dirty="0">
                <a:sym typeface="Wingdings" pitchFamily="2" charset="2"/>
              </a:rPr>
              <a:t>  </a:t>
            </a:r>
            <a:r>
              <a:rPr lang="it-IT" sz="1500" dirty="0"/>
              <a:t>Occupano meno spazio su disco e in RAM</a:t>
            </a:r>
          </a:p>
          <a:p>
            <a:endParaRPr lang="it-IT" sz="1500" b="1" dirty="0">
              <a:solidFill>
                <a:srgbClr val="00B050"/>
              </a:solidFill>
            </a:endParaRPr>
          </a:p>
          <a:p>
            <a:endParaRPr lang="it-IT" sz="1500" b="1" dirty="0">
              <a:solidFill>
                <a:srgbClr val="00B050"/>
              </a:solidFill>
            </a:endParaRPr>
          </a:p>
          <a:p>
            <a:endParaRPr lang="it-IT" sz="1500" b="1" dirty="0">
              <a:solidFill>
                <a:srgbClr val="00B050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50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RIDIMENSIONAMENTO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184CD-4C43-2BB9-696F-A1428FC2172A}"/>
              </a:ext>
            </a:extLst>
          </p:cNvPr>
          <p:cNvSpPr txBox="1"/>
          <p:nvPr/>
        </p:nvSpPr>
        <p:spPr>
          <a:xfrm>
            <a:off x="894007" y="2677882"/>
            <a:ext cx="715053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QUANDO?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Hai immagini di dimensioni diverse nel dataset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Devi adattarle all’</a:t>
            </a:r>
            <a:r>
              <a:rPr lang="it-IT" sz="1500" b="1" dirty="0"/>
              <a:t>input richiesto da un modello</a:t>
            </a:r>
            <a:r>
              <a:rPr lang="it-IT" sz="1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Vuoi </a:t>
            </a:r>
            <a:r>
              <a:rPr lang="it-IT" sz="1500" b="1" dirty="0"/>
              <a:t>ridurre lo spazio di memoria o il tempo di elaborazione</a:t>
            </a:r>
            <a:endParaRPr lang="it-IT" sz="1500" dirty="0"/>
          </a:p>
          <a:p>
            <a:endParaRPr lang="it-IT" sz="1600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797376-C450-7F78-91CC-C133EA8EB9C7}"/>
              </a:ext>
            </a:extLst>
          </p:cNvPr>
          <p:cNvSpPr txBox="1"/>
          <p:nvPr/>
        </p:nvSpPr>
        <p:spPr>
          <a:xfrm>
            <a:off x="920505" y="5507430"/>
            <a:ext cx="72546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Considerazione importante:</a:t>
            </a:r>
          </a:p>
          <a:p>
            <a:r>
              <a:rPr lang="it-IT" sz="1400" dirty="0"/>
              <a:t>❌  </a:t>
            </a:r>
            <a:r>
              <a:rPr lang="it-IT" sz="1500" dirty="0"/>
              <a:t>Ridimensionare senza conservare il rapporto d’aspetto può deformare l'immagine</a:t>
            </a:r>
            <a:endParaRPr lang="it-IT" sz="1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37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RIDIMENSIONAMENTO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253" y="415999"/>
            <a:ext cx="3791237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# Ridimensionamenti con metodi diversi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resize_nearest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original.resize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((150, 150), 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Image.NEAREST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resize_bilinear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original.resize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((150, 150), 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Image.BILINEAR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resize_lanczos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original.resize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((150, 150), 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Image.LANCZOS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</a:t>
            </a:r>
          </a:p>
        </p:txBody>
      </p:sp>
      <p:pic>
        <p:nvPicPr>
          <p:cNvPr id="8" name="Immagine 7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7417C946-51E3-9A90-BD95-222D6BE8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2585839"/>
            <a:ext cx="7772400" cy="25205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54F4975F-25B7-F5CD-AFD6-665A5D40C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85332"/>
              </p:ext>
            </p:extLst>
          </p:nvPr>
        </p:nvGraphicFramePr>
        <p:xfrm>
          <a:off x="1817914" y="5311064"/>
          <a:ext cx="5118729" cy="129540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339750">
                  <a:extLst>
                    <a:ext uri="{9D8B030D-6E8A-4147-A177-3AD203B41FA5}">
                      <a16:colId xmlns:a16="http://schemas.microsoft.com/office/drawing/2014/main" val="174017488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932481616"/>
                    </a:ext>
                  </a:extLst>
                </a:gridCol>
                <a:gridCol w="2126074">
                  <a:extLst>
                    <a:ext uri="{9D8B030D-6E8A-4147-A177-3AD203B41FA5}">
                      <a16:colId xmlns:a16="http://schemas.microsoft.com/office/drawing/2014/main" val="1088524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600" b="1" dirty="0"/>
                        <a:t>Metodo</a:t>
                      </a:r>
                      <a:endParaRPr lang="it-IT" sz="1500" b="1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Pro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Contro</a:t>
                      </a:r>
                      <a:endParaRPr lang="it-IT" sz="1500" b="1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7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500" dirty="0" err="1"/>
                        <a:t>Nearest</a:t>
                      </a:r>
                      <a:endParaRPr lang="it-IT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Veloce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Bassa qualità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183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500"/>
                        <a:t>Bilinear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Buona qualità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Qualche sfocatura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316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500"/>
                        <a:t>Lanczos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Alta qualità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Più lento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811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82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52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EQUALIZZAZIONE DELL’ISTOGRAMMA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8FCFA-47A2-C13C-025B-0C05F2FDA14D}"/>
              </a:ext>
            </a:extLst>
          </p:cNvPr>
          <p:cNvSpPr txBox="1"/>
          <p:nvPr/>
        </p:nvSpPr>
        <p:spPr>
          <a:xfrm>
            <a:off x="2631476" y="4815876"/>
            <a:ext cx="3052234" cy="184665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200" dirty="0"/>
          </a:p>
          <a:p>
            <a:pPr algn="ctr"/>
            <a:r>
              <a:rPr lang="it-IT" sz="1200" dirty="0"/>
              <a:t>      Recuperare della lezione ad hoc di laboratorio:</a:t>
            </a:r>
          </a:p>
          <a:p>
            <a:pPr algn="ctr"/>
            <a:endParaRPr lang="it-IT" sz="1200" dirty="0"/>
          </a:p>
          <a:p>
            <a:pPr algn="ctr"/>
            <a:endParaRPr lang="it-IT" sz="1200" dirty="0"/>
          </a:p>
          <a:p>
            <a:pPr algn="ctr"/>
            <a:r>
              <a:rPr lang="it-IT" sz="1400" i="1" dirty="0"/>
              <a:t>«</a:t>
            </a:r>
            <a:r>
              <a:rPr lang="it-IT" sz="1400" dirty="0"/>
              <a:t>Image Processing in </a:t>
            </a:r>
            <a:r>
              <a:rPr lang="it-IT" sz="1400" dirty="0" err="1"/>
              <a:t>OpenCV</a:t>
            </a:r>
            <a:r>
              <a:rPr lang="it-IT" sz="900" i="1" dirty="0"/>
              <a:t>:</a:t>
            </a:r>
            <a:br>
              <a:rPr lang="it-IT" sz="900" i="1" dirty="0"/>
            </a:br>
            <a:r>
              <a:rPr lang="it-IT" sz="1400" i="1" dirty="0">
                <a:solidFill>
                  <a:schemeClr val="tx1"/>
                </a:solidFill>
              </a:rPr>
              <a:t>Image Enhancement»</a:t>
            </a:r>
            <a:br>
              <a:rPr lang="it-IT" sz="200" b="1" i="1" dirty="0">
                <a:solidFill>
                  <a:schemeClr val="tx1"/>
                </a:solidFill>
                <a:effectLst/>
              </a:rPr>
            </a:br>
            <a:endParaRPr lang="it-IT" sz="1400" i="1" dirty="0"/>
          </a:p>
          <a:p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8AA999B2-DDB3-2A31-38DC-44D8635A5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47" y="4320983"/>
            <a:ext cx="786493" cy="78649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0B2AED-E635-5794-2684-218764AB00F7}"/>
              </a:ext>
            </a:extLst>
          </p:cNvPr>
          <p:cNvSpPr txBox="1"/>
          <p:nvPr/>
        </p:nvSpPr>
        <p:spPr>
          <a:xfrm>
            <a:off x="835647" y="2604667"/>
            <a:ext cx="725630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/>
              <a:t>⚠️ Solo </a:t>
            </a:r>
            <a:r>
              <a:rPr lang="it-IT" sz="1500" b="1" dirty="0"/>
              <a:t>se serve migliorare il contrasto</a:t>
            </a:r>
            <a:r>
              <a:rPr lang="it-IT" sz="1500" dirty="0"/>
              <a:t> (immagini scure, mediche, ambienti poveri di luce)</a:t>
            </a:r>
          </a:p>
          <a:p>
            <a:endParaRPr lang="it-IT" sz="1500" dirty="0"/>
          </a:p>
          <a:p>
            <a:r>
              <a:rPr lang="it-IT" sz="1500" dirty="0"/>
              <a:t>❗ Va fatta </a:t>
            </a:r>
            <a:r>
              <a:rPr lang="it-IT" sz="1500" b="1" dirty="0"/>
              <a:t>prima della normalizzazione</a:t>
            </a:r>
            <a:r>
              <a:rPr lang="it-IT" sz="1500" dirty="0"/>
              <a:t>, altrimenti appiattisce i valori già normalizzati</a:t>
            </a:r>
          </a:p>
          <a:p>
            <a:endParaRPr lang="it-IT" sz="1500" dirty="0"/>
          </a:p>
          <a:p>
            <a:r>
              <a:rPr lang="it-IT" sz="1500" dirty="0"/>
              <a:t>❌ Da evitare se già usi modelli </a:t>
            </a:r>
            <a:r>
              <a:rPr lang="it-IT" sz="1500" i="1" dirty="0" err="1"/>
              <a:t>pre-trained</a:t>
            </a:r>
            <a:r>
              <a:rPr lang="it-IT" sz="1500" dirty="0"/>
              <a:t>: può alterare la distribuzione attesa</a:t>
            </a:r>
          </a:p>
        </p:txBody>
      </p:sp>
    </p:spTree>
    <p:extLst>
      <p:ext uri="{BB962C8B-B14F-4D97-AF65-F5344CB8AC3E}">
        <p14:creationId xmlns:p14="http://schemas.microsoft.com/office/powerpoint/2010/main" val="3454431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CORREZIONE GAMMA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0B2AED-E635-5794-2684-218764AB00F7}"/>
              </a:ext>
            </a:extLst>
          </p:cNvPr>
          <p:cNvSpPr txBox="1"/>
          <p:nvPr/>
        </p:nvSpPr>
        <p:spPr>
          <a:xfrm>
            <a:off x="835647" y="2604667"/>
            <a:ext cx="725630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/>
              <a:t> </a:t>
            </a:r>
            <a:r>
              <a:rPr lang="it-IT" sz="1600" dirty="0"/>
              <a:t>La </a:t>
            </a:r>
            <a:r>
              <a:rPr lang="it-IT" sz="1600" b="1" dirty="0"/>
              <a:t>correzione gamma</a:t>
            </a:r>
            <a:r>
              <a:rPr lang="it-IT" sz="1600" dirty="0"/>
              <a:t> è una trasformazione non lineare dei valori di intensità dei pixel</a:t>
            </a:r>
          </a:p>
          <a:p>
            <a:endParaRPr lang="it-IT" sz="15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A9F22C-D1C6-AD11-073D-0196648F547A}"/>
              </a:ext>
            </a:extLst>
          </p:cNvPr>
          <p:cNvSpPr txBox="1"/>
          <p:nvPr/>
        </p:nvSpPr>
        <p:spPr>
          <a:xfrm>
            <a:off x="711367" y="3269298"/>
            <a:ext cx="6514276" cy="1323439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dirty="0" err="1">
                <a:latin typeface="Courier" pitchFamily="2" charset="0"/>
              </a:rPr>
              <a:t>def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AF00DA"/>
                </a:solidFill>
                <a:latin typeface="Courier" pitchFamily="2" charset="0"/>
              </a:rPr>
              <a:t>apply_gamma_correction</a:t>
            </a:r>
            <a:r>
              <a:rPr lang="it-IT" sz="1600" dirty="0">
                <a:latin typeface="Courier" pitchFamily="2" charset="0"/>
              </a:rPr>
              <a:t>(image, gamma):</a:t>
            </a:r>
          </a:p>
          <a:p>
            <a:r>
              <a:rPr lang="it-IT" sz="1600" dirty="0">
                <a:latin typeface="Courier" pitchFamily="2" charset="0"/>
              </a:rPr>
              <a:t>    </a:t>
            </a:r>
            <a:r>
              <a:rPr lang="it-IT" sz="1600" dirty="0" err="1">
                <a:latin typeface="Courier" pitchFamily="2" charset="0"/>
              </a:rPr>
              <a:t>inv_gamma</a:t>
            </a:r>
            <a:r>
              <a:rPr lang="it-IT" sz="1600" dirty="0">
                <a:latin typeface="Courier" pitchFamily="2" charset="0"/>
              </a:rPr>
              <a:t> = 1.0 / gamma</a:t>
            </a:r>
          </a:p>
          <a:p>
            <a:r>
              <a:rPr lang="it-IT" sz="1600" dirty="0">
                <a:latin typeface="Courier" pitchFamily="2" charset="0"/>
              </a:rPr>
              <a:t>    </a:t>
            </a:r>
            <a:r>
              <a:rPr lang="it-IT" sz="1600" dirty="0" err="1">
                <a:latin typeface="Courier" pitchFamily="2" charset="0"/>
              </a:rPr>
              <a:t>table</a:t>
            </a:r>
            <a:r>
              <a:rPr lang="it-IT" sz="1600" dirty="0">
                <a:latin typeface="Courier" pitchFamily="2" charset="0"/>
              </a:rPr>
              <a:t> = </a:t>
            </a:r>
            <a:r>
              <a:rPr lang="it-IT" sz="1600" dirty="0" err="1">
                <a:latin typeface="Courier" pitchFamily="2" charset="0"/>
              </a:rPr>
              <a:t>np.</a:t>
            </a:r>
            <a:r>
              <a:rPr lang="it-IT" sz="1600" dirty="0" err="1">
                <a:solidFill>
                  <a:srgbClr val="AF00DA"/>
                </a:solidFill>
                <a:latin typeface="Courier" pitchFamily="2" charset="0"/>
              </a:rPr>
              <a:t>array</a:t>
            </a:r>
            <a:r>
              <a:rPr lang="it-IT" sz="1600" dirty="0">
                <a:latin typeface="Courier" pitchFamily="2" charset="0"/>
              </a:rPr>
              <a:t>([(i / 255.0) ** </a:t>
            </a:r>
            <a:r>
              <a:rPr lang="it-IT" sz="1600" dirty="0" err="1">
                <a:latin typeface="Courier" pitchFamily="2" charset="0"/>
              </a:rPr>
              <a:t>inv_gamma</a:t>
            </a:r>
            <a:r>
              <a:rPr lang="it-IT" sz="1600" dirty="0">
                <a:latin typeface="Courier" pitchFamily="2" charset="0"/>
              </a:rPr>
              <a:t> * 255 for i in range(256)]).</a:t>
            </a:r>
            <a:r>
              <a:rPr lang="it-IT" sz="1600" dirty="0" err="1">
                <a:latin typeface="Courier" pitchFamily="2" charset="0"/>
              </a:rPr>
              <a:t>astype</a:t>
            </a:r>
            <a:r>
              <a:rPr lang="it-IT" sz="1600" dirty="0">
                <a:latin typeface="Courier" pitchFamily="2" charset="0"/>
              </a:rPr>
              <a:t>("uint8")</a:t>
            </a:r>
          </a:p>
          <a:p>
            <a:r>
              <a:rPr lang="it-IT" sz="1600" dirty="0">
                <a:latin typeface="Courier" pitchFamily="2" charset="0"/>
              </a:rPr>
              <a:t>    </a:t>
            </a:r>
            <a:r>
              <a:rPr lang="it-IT" sz="1600" dirty="0" err="1">
                <a:latin typeface="Courier" pitchFamily="2" charset="0"/>
              </a:rPr>
              <a:t>return</a:t>
            </a:r>
            <a:r>
              <a:rPr lang="it-IT" sz="1600" dirty="0">
                <a:latin typeface="Courier" pitchFamily="2" charset="0"/>
              </a:rPr>
              <a:t> cv2.</a:t>
            </a:r>
            <a:r>
              <a:rPr lang="it-IT" sz="1600" dirty="0">
                <a:solidFill>
                  <a:srgbClr val="AF00DA"/>
                </a:solidFill>
                <a:latin typeface="Courier" pitchFamily="2" charset="0"/>
              </a:rPr>
              <a:t>LUT</a:t>
            </a:r>
            <a:r>
              <a:rPr lang="it-IT" sz="1600" dirty="0">
                <a:latin typeface="Courier" pitchFamily="2" charset="0"/>
              </a:rPr>
              <a:t>(image, </a:t>
            </a:r>
            <a:r>
              <a:rPr lang="it-IT" sz="1600" dirty="0" err="1">
                <a:latin typeface="Courier" pitchFamily="2" charset="0"/>
              </a:rPr>
              <a:t>table</a:t>
            </a:r>
            <a:r>
              <a:rPr lang="it-IT" sz="1600" dirty="0">
                <a:latin typeface="Courier" pitchFamily="2" charset="0"/>
              </a:rPr>
              <a:t>)</a:t>
            </a:r>
          </a:p>
        </p:txBody>
      </p:sp>
      <p:pic>
        <p:nvPicPr>
          <p:cNvPr id="10" name="Immagine 9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7B603B04-35A0-18F8-345A-4B6A3DC32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0" y="4778477"/>
            <a:ext cx="7441119" cy="1946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86CFDF1E-90AE-3F55-E590-F610880B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253" y="415999"/>
            <a:ext cx="3791237" cy="607670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sz="1600" b="1" i="0" dirty="0">
                <a:solidFill>
                  <a:srgbClr val="AF00DA"/>
                </a:solidFill>
                <a:latin typeface="Courier" pitchFamily="2" charset="0"/>
              </a:rPr>
              <a:t># Applichiamo tre diversi valori di gamma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gamma_values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[0.5, 1.0, 2.0]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corrected_images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[cv2.</a:t>
            </a:r>
            <a:r>
              <a:rPr lang="it-IT" sz="1600" i="0" dirty="0">
                <a:solidFill>
                  <a:srgbClr val="AF00DA"/>
                </a:solidFill>
                <a:latin typeface="Courier" pitchFamily="2" charset="0"/>
              </a:rPr>
              <a:t>cvtColor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apply_gamma_correction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original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g), cv2.COLOR_BGR2RGB) for g in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gamma_values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]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# Visualizzazione dei risultati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titles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["Gamma 0.5 (più chiara)", "Gamma 1.0 (originale)", "Gamma 2.0 (più scura)"]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fig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=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plt.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subplots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(1, 3,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figsize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=(15, 5))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for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img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title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in zip(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corrected_images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,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titles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):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  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ax.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imshow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img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  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ax.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set_title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title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    </a:t>
            </a: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ax.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axis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("off")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plt.suptitle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("Effetto della Correzione Gamma")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plt.tight_layout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()</a:t>
            </a:r>
            <a:b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</a:br>
            <a:r>
              <a:rPr lang="it-IT" sz="160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plt.</a:t>
            </a:r>
            <a:r>
              <a:rPr lang="it-IT" sz="1600" i="0" dirty="0" err="1">
                <a:solidFill>
                  <a:srgbClr val="AF00DA"/>
                </a:solidFill>
                <a:latin typeface="Courier" pitchFamily="2" charset="0"/>
              </a:rPr>
              <a:t>show</a:t>
            </a:r>
            <a:r>
              <a:rPr lang="it-IT" sz="1600" i="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7C2182-CA85-9E10-A229-9117862C2B67}"/>
              </a:ext>
            </a:extLst>
          </p:cNvPr>
          <p:cNvSpPr txBox="1"/>
          <p:nvPr/>
        </p:nvSpPr>
        <p:spPr>
          <a:xfrm>
            <a:off x="4764635" y="602108"/>
            <a:ext cx="3052234" cy="830997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200" dirty="0"/>
          </a:p>
          <a:p>
            <a:pPr algn="ctr"/>
            <a:r>
              <a:rPr lang="it-IT" sz="1200" dirty="0"/>
              <a:t>Diciamoci la verità…</a:t>
            </a:r>
          </a:p>
          <a:p>
            <a:pPr algn="ctr"/>
            <a:r>
              <a:rPr lang="it-IT" sz="1200" b="1" i="1" dirty="0">
                <a:solidFill>
                  <a:schemeClr val="tx1"/>
                </a:solidFill>
                <a:effectLst/>
              </a:rPr>
              <a:t>Non l’ho mai visto effettivamente usare</a:t>
            </a:r>
            <a:endParaRPr lang="it-IT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Immagine 14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5A179BDC-9FDE-6C4A-BA09-1ECC4361C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06" y="107215"/>
            <a:ext cx="786493" cy="7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44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54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NORMALIZZAZIONE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184CD-4C43-2BB9-696F-A1428FC2172A}"/>
              </a:ext>
            </a:extLst>
          </p:cNvPr>
          <p:cNvSpPr txBox="1"/>
          <p:nvPr/>
        </p:nvSpPr>
        <p:spPr>
          <a:xfrm>
            <a:off x="894007" y="2677882"/>
            <a:ext cx="7150535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PERCHÉ?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 I pixel di un'immagine hanno valori tipicamente compresi tra </a:t>
            </a:r>
            <a:r>
              <a:rPr lang="it-IT" sz="1600" b="1" dirty="0"/>
              <a:t>0 e 255</a:t>
            </a:r>
          </a:p>
          <a:p>
            <a:pPr>
              <a:lnSpc>
                <a:spcPct val="150000"/>
              </a:lnSpc>
            </a:pPr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I modelli neurali funzionano meglio con valori </a:t>
            </a:r>
            <a:r>
              <a:rPr lang="it-IT" sz="1600" b="1" dirty="0"/>
              <a:t>più piccoli e centrati</a:t>
            </a:r>
            <a:r>
              <a:rPr lang="it-IT" sz="1600" dirty="0"/>
              <a:t>, ad esempio tra </a:t>
            </a:r>
            <a:r>
              <a:rPr lang="it-IT" sz="1600" b="1" dirty="0"/>
              <a:t>0 e 1</a:t>
            </a:r>
            <a:r>
              <a:rPr lang="it-IT" sz="1600" dirty="0"/>
              <a:t> o tra </a:t>
            </a:r>
            <a:r>
              <a:rPr lang="it-IT" sz="1600" b="1" dirty="0"/>
              <a:t>-1 e 1</a:t>
            </a:r>
          </a:p>
          <a:p>
            <a:endParaRPr lang="it-IT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/>
              <a:t> La normalizzazione evita che </a:t>
            </a:r>
            <a:r>
              <a:rPr lang="it-IT" sz="1600" b="1" dirty="0"/>
              <a:t>alcune caratteristiche dominino su altre</a:t>
            </a:r>
            <a:r>
              <a:rPr lang="it-IT" sz="1600" dirty="0"/>
              <a:t>, migliorando l’apprendimento</a:t>
            </a:r>
          </a:p>
          <a:p>
            <a:endParaRPr lang="it-IT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 La normalizzazione previene </a:t>
            </a:r>
            <a:r>
              <a:rPr lang="it-IT" sz="1600" b="1" dirty="0"/>
              <a:t>l’</a:t>
            </a:r>
            <a:r>
              <a:rPr lang="it-IT" sz="1600" b="1" dirty="0" err="1"/>
              <a:t>overfitting</a:t>
            </a:r>
            <a:endParaRPr lang="it-IT" sz="1600" b="1" dirty="0"/>
          </a:p>
          <a:p>
            <a:pPr>
              <a:lnSpc>
                <a:spcPct val="150000"/>
              </a:lnSpc>
            </a:pPr>
            <a:endParaRPr lang="it-IT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/>
              <a:t> </a:t>
            </a:r>
            <a:r>
              <a:rPr lang="it-IT" sz="1600" dirty="0"/>
              <a:t>Supporta il </a:t>
            </a:r>
            <a:r>
              <a:rPr lang="it-IT" sz="1600" i="1" dirty="0"/>
              <a:t>transfer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08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NORMALIZZAZIONE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184CD-4C43-2BB9-696F-A1428FC2172A}"/>
              </a:ext>
            </a:extLst>
          </p:cNvPr>
          <p:cNvSpPr txBox="1"/>
          <p:nvPr/>
        </p:nvSpPr>
        <p:spPr>
          <a:xfrm>
            <a:off x="894007" y="2677882"/>
            <a:ext cx="715053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QUALI? – I più comuni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 Scaling [0,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 </a:t>
            </a:r>
            <a:r>
              <a:rPr lang="it-IT" sz="1600" b="1" dirty="0"/>
              <a:t>Standardizzazione (</a:t>
            </a:r>
            <a:r>
              <a:rPr lang="it-IT" sz="1600" b="1" dirty="0" err="1"/>
              <a:t>Z</a:t>
            </a:r>
            <a:r>
              <a:rPr lang="it-IT" sz="1600" b="1" dirty="0"/>
              <a:t>-score)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CC13391-34F7-5EED-608C-89D04A29516A}"/>
              </a:ext>
            </a:extLst>
          </p:cNvPr>
          <p:cNvSpPr txBox="1"/>
          <p:nvPr/>
        </p:nvSpPr>
        <p:spPr>
          <a:xfrm>
            <a:off x="1902137" y="3259723"/>
            <a:ext cx="4804770" cy="33855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latin typeface="Courier" pitchFamily="2" charset="0"/>
              </a:rPr>
              <a:t>normalized</a:t>
            </a:r>
            <a:r>
              <a:rPr lang="it-IT" sz="1600" dirty="0">
                <a:latin typeface="Courier" pitchFamily="2" charset="0"/>
              </a:rPr>
              <a:t> = image / 255.0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2DDBAD-5817-EF20-1627-91F9AED78DA7}"/>
              </a:ext>
            </a:extLst>
          </p:cNvPr>
          <p:cNvSpPr txBox="1"/>
          <p:nvPr/>
        </p:nvSpPr>
        <p:spPr>
          <a:xfrm>
            <a:off x="1902137" y="4970592"/>
            <a:ext cx="4804770" cy="338554"/>
          </a:xfrm>
          <a:prstGeom prst="rect">
            <a:avLst/>
          </a:prstGeom>
          <a:solidFill>
            <a:srgbClr val="69B19A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latin typeface="Courier" pitchFamily="2" charset="0"/>
              </a:rPr>
              <a:t>normalized</a:t>
            </a:r>
            <a:r>
              <a:rPr lang="it-IT" sz="1600" dirty="0">
                <a:latin typeface="Courier" pitchFamily="2" charset="0"/>
              </a:rPr>
              <a:t> = (image - </a:t>
            </a:r>
            <a:r>
              <a:rPr lang="it-IT" sz="1600" dirty="0" err="1">
                <a:latin typeface="Courier" pitchFamily="2" charset="0"/>
              </a:rPr>
              <a:t>mean</a:t>
            </a:r>
            <a:r>
              <a:rPr lang="it-IT" sz="1600" dirty="0">
                <a:latin typeface="Courier" pitchFamily="2" charset="0"/>
              </a:rPr>
              <a:t>) / </a:t>
            </a:r>
            <a:r>
              <a:rPr lang="it-IT" sz="1600" dirty="0" err="1">
                <a:latin typeface="Courier" pitchFamily="2" charset="0"/>
              </a:rPr>
              <a:t>std</a:t>
            </a:r>
            <a:endParaRPr lang="it-IT" sz="1600" dirty="0">
              <a:latin typeface="Courier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FC750B-2F84-3424-C63D-E2C3AFFFC595}"/>
              </a:ext>
            </a:extLst>
          </p:cNvPr>
          <p:cNvSpPr txBox="1"/>
          <p:nvPr/>
        </p:nvSpPr>
        <p:spPr>
          <a:xfrm>
            <a:off x="6590291" y="4596769"/>
            <a:ext cx="1454251" cy="830997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N.B. In ambito immagini RGB si fa </a:t>
            </a:r>
            <a:r>
              <a:rPr lang="it-IT" sz="1200" b="1" dirty="0"/>
              <a:t>per canale</a:t>
            </a:r>
            <a:r>
              <a:rPr lang="it-IT" sz="1200" dirty="0"/>
              <a:t> (</a:t>
            </a:r>
            <a:r>
              <a:rPr lang="it-IT" sz="1200" dirty="0" err="1"/>
              <a:t>R</a:t>
            </a:r>
            <a:r>
              <a:rPr lang="it-IT" sz="1200" dirty="0"/>
              <a:t>, G, B).</a:t>
            </a:r>
            <a:endParaRPr lang="it-IT" sz="1200" dirty="0">
              <a:latin typeface="Courier" pitchFamily="2" charset="0"/>
            </a:endParaRPr>
          </a:p>
        </p:txBody>
      </p:sp>
      <p:pic>
        <p:nvPicPr>
          <p:cNvPr id="16" name="Immagine 15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F1B39238-C990-FBE1-2ED1-1248DB4F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3" y="4310095"/>
            <a:ext cx="419087" cy="46166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84D366-D23D-DE00-9099-439FE4392E9D}"/>
              </a:ext>
            </a:extLst>
          </p:cNvPr>
          <p:cNvSpPr txBox="1"/>
          <p:nvPr/>
        </p:nvSpPr>
        <p:spPr>
          <a:xfrm>
            <a:off x="894007" y="6019967"/>
            <a:ext cx="725466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Considerazione importante:</a:t>
            </a:r>
          </a:p>
          <a:p>
            <a:r>
              <a:rPr lang="it-IT" sz="1600" dirty="0"/>
              <a:t>❌ Applicare </a:t>
            </a:r>
            <a:r>
              <a:rPr lang="it-IT" sz="1600" b="1" dirty="0"/>
              <a:t>doppia normalizzazione, è un errore</a:t>
            </a:r>
            <a:endParaRPr lang="it-IT" sz="1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NORMALIZZAZIONE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184CD-4C43-2BB9-696F-A1428FC2172A}"/>
              </a:ext>
            </a:extLst>
          </p:cNvPr>
          <p:cNvSpPr txBox="1"/>
          <p:nvPr/>
        </p:nvSpPr>
        <p:spPr>
          <a:xfrm>
            <a:off x="894007" y="2677882"/>
            <a:ext cx="7150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QUANDO?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Prima di usare un </a:t>
            </a:r>
            <a:r>
              <a:rPr lang="it-IT" sz="1600" b="1" dirty="0"/>
              <a:t>modello neurale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 applichi un </a:t>
            </a:r>
            <a:r>
              <a:rPr lang="it-IT" sz="1600" b="1" dirty="0"/>
              <a:t>modello </a:t>
            </a:r>
            <a:r>
              <a:rPr lang="it-IT" sz="1600" b="1" dirty="0" err="1"/>
              <a:t>pre</a:t>
            </a:r>
            <a:r>
              <a:rPr lang="it-IT" sz="1600" b="1" dirty="0"/>
              <a:t>-addestrato</a:t>
            </a:r>
            <a:r>
              <a:rPr lang="it-IT" sz="1600" dirty="0"/>
              <a:t> (es. </a:t>
            </a:r>
            <a:r>
              <a:rPr lang="it-IT" sz="1600" dirty="0" err="1"/>
              <a:t>ResNet</a:t>
            </a:r>
            <a:r>
              <a:rPr lang="it-IT" sz="1600" dirty="0"/>
              <a:t>, VGG) </a:t>
            </a:r>
            <a:r>
              <a:rPr lang="it-IT" sz="1600" dirty="0">
                <a:sym typeface="Wingdings" pitchFamily="2" charset="2"/>
              </a:rPr>
              <a:t> </a:t>
            </a:r>
            <a:r>
              <a:rPr lang="it-IT" sz="1600" dirty="0"/>
              <a:t>Segui le </a:t>
            </a:r>
            <a:r>
              <a:rPr lang="it-IT" sz="1600" i="1" dirty="0" err="1"/>
              <a:t>mean</a:t>
            </a:r>
            <a:r>
              <a:rPr lang="it-IT" sz="1600" i="1" dirty="0"/>
              <a:t>/</a:t>
            </a:r>
            <a:r>
              <a:rPr lang="it-IT" sz="1600" i="1" dirty="0" err="1"/>
              <a:t>std</a:t>
            </a:r>
            <a:r>
              <a:rPr lang="it-IT" sz="1600" dirty="0"/>
              <a:t> richieste: </a:t>
            </a:r>
            <a:r>
              <a:rPr lang="it-IT" sz="1600" dirty="0">
                <a:hlinkClick r:id="rId2"/>
              </a:rPr>
              <a:t>https://pytorch.org/vision/0.8/models.html</a:t>
            </a:r>
            <a:endParaRPr lang="it-IT" sz="1600" dirty="0"/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FB25C59-CB83-B6E4-4C8C-D4808B46A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>
          <a:xfrm>
            <a:off x="729254" y="4429149"/>
            <a:ext cx="7150535" cy="1531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riangolo 13">
            <a:extLst>
              <a:ext uri="{FF2B5EF4-FFF2-40B4-BE49-F238E27FC236}">
                <a16:creationId xmlns:a16="http://schemas.microsoft.com/office/drawing/2014/main" id="{37E9B1CD-0011-33F7-C81D-1B31AE729476}"/>
              </a:ext>
            </a:extLst>
          </p:cNvPr>
          <p:cNvSpPr/>
          <p:nvPr/>
        </p:nvSpPr>
        <p:spPr>
          <a:xfrm>
            <a:off x="4441372" y="3652623"/>
            <a:ext cx="957943" cy="74386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792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57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DATA AUGMENTATION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9FF34D-C396-70F2-7F6C-C91A3FC332C4}"/>
              </a:ext>
            </a:extLst>
          </p:cNvPr>
          <p:cNvSpPr txBox="1"/>
          <p:nvPr/>
        </p:nvSpPr>
        <p:spPr>
          <a:xfrm>
            <a:off x="835647" y="2604667"/>
            <a:ext cx="7256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La </a:t>
            </a:r>
            <a:r>
              <a:rPr lang="it-IT" sz="1600" b="1" dirty="0"/>
              <a:t>Data </a:t>
            </a:r>
            <a:r>
              <a:rPr lang="it-IT" sz="1600" b="1" dirty="0" err="1"/>
              <a:t>Augmentation</a:t>
            </a:r>
            <a:r>
              <a:rPr lang="it-IT" sz="1600" b="1" dirty="0"/>
              <a:t> (aumento dei dati)</a:t>
            </a:r>
            <a:r>
              <a:rPr lang="it-IT" sz="1600" dirty="0"/>
              <a:t> consiste nel </a:t>
            </a:r>
            <a:r>
              <a:rPr lang="it-IT" sz="1600" b="1" dirty="0"/>
              <a:t>generare nuove immagini artificiali</a:t>
            </a:r>
            <a:r>
              <a:rPr lang="it-IT" sz="1600" dirty="0"/>
              <a:t> partendo da quelle esistenti, </a:t>
            </a:r>
            <a:r>
              <a:rPr lang="it-IT" sz="1600" b="1" dirty="0"/>
              <a:t>applicando – </a:t>
            </a:r>
            <a:r>
              <a:rPr lang="it-IT" sz="1600" i="1" u="sng" dirty="0"/>
              <a:t>in generale </a:t>
            </a:r>
            <a:r>
              <a:rPr lang="it-IT" sz="1600" b="1" dirty="0"/>
              <a:t>- trasformazioni controllate</a:t>
            </a:r>
            <a:endParaRPr lang="it-IT" sz="15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FBAE63-3206-DB0B-BCCB-C8CA4E3A78B2}"/>
              </a:ext>
            </a:extLst>
          </p:cNvPr>
          <p:cNvSpPr txBox="1"/>
          <p:nvPr/>
        </p:nvSpPr>
        <p:spPr>
          <a:xfrm>
            <a:off x="878697" y="3790421"/>
            <a:ext cx="715053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QUALI? – I più comuni</a:t>
            </a:r>
          </a:p>
          <a:p>
            <a:r>
              <a:rPr lang="it-IT" sz="1600" b="1" dirty="0"/>
              <a:t> </a:t>
            </a:r>
          </a:p>
          <a:p>
            <a:r>
              <a:rPr lang="it-IT" sz="1600" b="1" dirty="0"/>
              <a:t>Flip (orizzontale / verticale)</a:t>
            </a:r>
          </a:p>
          <a:p>
            <a:pPr lvl="1"/>
            <a:r>
              <a:rPr lang="it-IT" sz="1500" dirty="0"/>
              <a:t>Inverte l'immagine lungo un asse</a:t>
            </a:r>
          </a:p>
          <a:p>
            <a:pPr lvl="1"/>
            <a:r>
              <a:rPr lang="it-IT" sz="1500" dirty="0"/>
              <a:t>✅ Utile per immagini simmetriche (es. volti, oggetti)</a:t>
            </a:r>
          </a:p>
          <a:p>
            <a:endParaRPr lang="it-IT" sz="1600" b="1" dirty="0"/>
          </a:p>
          <a:p>
            <a:r>
              <a:rPr lang="it-IT" sz="1600" b="1" dirty="0"/>
              <a:t>Rotazione</a:t>
            </a:r>
          </a:p>
          <a:p>
            <a:pPr lvl="1"/>
            <a:r>
              <a:rPr lang="it-IT" sz="1600" dirty="0"/>
              <a:t>Ruota l'immagine di alcuni gradi (es. da -30° a +30°)</a:t>
            </a:r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Utile in OCR, volti, oggetti</a:t>
            </a:r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2199340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DATA AUGMENTATION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FBAE63-3206-DB0B-BCCB-C8CA4E3A78B2}"/>
              </a:ext>
            </a:extLst>
          </p:cNvPr>
          <p:cNvSpPr txBox="1"/>
          <p:nvPr/>
        </p:nvSpPr>
        <p:spPr>
          <a:xfrm>
            <a:off x="888529" y="2604667"/>
            <a:ext cx="7150535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QUALI? – I più comuni</a:t>
            </a:r>
          </a:p>
          <a:p>
            <a:r>
              <a:rPr lang="it-IT" sz="1600" b="1" dirty="0"/>
              <a:t> </a:t>
            </a:r>
          </a:p>
          <a:p>
            <a:r>
              <a:rPr lang="it-IT" sz="1600" b="1" dirty="0"/>
              <a:t>Traslazione (shift)</a:t>
            </a:r>
          </a:p>
          <a:p>
            <a:pPr lvl="1"/>
            <a:r>
              <a:rPr lang="it-IT" sz="1500" dirty="0"/>
              <a:t>Sposta l’immagine in orizzontale o verticale</a:t>
            </a:r>
          </a:p>
          <a:p>
            <a:pPr lvl="1"/>
            <a:r>
              <a:rPr lang="it-IT" sz="1500" dirty="0"/>
              <a:t>✅ Simula una posizione diversa dell’oggetto</a:t>
            </a:r>
          </a:p>
          <a:p>
            <a:endParaRPr lang="it-IT" sz="1600" b="1" dirty="0"/>
          </a:p>
          <a:p>
            <a:r>
              <a:rPr lang="it-IT" sz="1600" b="1" dirty="0"/>
              <a:t>Variazione di luminosità, contrasto, saturazione</a:t>
            </a:r>
          </a:p>
          <a:p>
            <a:pPr lvl="1"/>
            <a:r>
              <a:rPr lang="it-IT" sz="1600" dirty="0"/>
              <a:t>Cambia le condizioni visive dell'immagine</a:t>
            </a:r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Utile in ambienti reali (es. luci diverse, ombre)</a:t>
            </a:r>
          </a:p>
          <a:p>
            <a:pPr lvl="1"/>
            <a:endParaRPr lang="it-IT" sz="1600" b="1" dirty="0"/>
          </a:p>
          <a:p>
            <a:r>
              <a:rPr lang="it-IT" sz="1600" b="1" dirty="0"/>
              <a:t>Occlusioni parziali (</a:t>
            </a:r>
            <a:r>
              <a:rPr lang="it-IT" sz="1600" b="1" dirty="0" err="1"/>
              <a:t>cutout</a:t>
            </a:r>
            <a:r>
              <a:rPr lang="it-IT" sz="1600" b="1" dirty="0"/>
              <a:t>, dropout)</a:t>
            </a:r>
          </a:p>
          <a:p>
            <a:pPr lvl="1"/>
            <a:r>
              <a:rPr lang="it-IT" sz="1600" dirty="0"/>
              <a:t>Occlusioni parziali (</a:t>
            </a:r>
            <a:r>
              <a:rPr lang="it-IT" sz="1600" dirty="0" err="1"/>
              <a:t>cutout</a:t>
            </a:r>
            <a:r>
              <a:rPr lang="it-IT" sz="1600" dirty="0"/>
              <a:t>, dropout)</a:t>
            </a:r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Aiuta il modello a imparare anche in presenza di ostacoli o rumore</a:t>
            </a:r>
          </a:p>
          <a:p>
            <a:pPr lvl="1"/>
            <a:endParaRPr lang="it-IT" sz="1600" b="1" dirty="0"/>
          </a:p>
          <a:p>
            <a:pPr lvl="1"/>
            <a:endParaRPr lang="it-IT" sz="1600" b="1" dirty="0"/>
          </a:p>
          <a:p>
            <a:pPr lvl="1"/>
            <a:endParaRPr lang="it-IT" sz="1600" b="1" dirty="0"/>
          </a:p>
          <a:p>
            <a:pPr lvl="1"/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  <a:p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1064076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59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DATA AUGMENTATION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FBAE63-3206-DB0B-BCCB-C8CA4E3A78B2}"/>
              </a:ext>
            </a:extLst>
          </p:cNvPr>
          <p:cNvSpPr txBox="1"/>
          <p:nvPr/>
        </p:nvSpPr>
        <p:spPr>
          <a:xfrm>
            <a:off x="888529" y="2604667"/>
            <a:ext cx="715053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QUALI? – I più comuni</a:t>
            </a:r>
          </a:p>
          <a:p>
            <a:r>
              <a:rPr lang="it-IT" sz="1600" b="1" dirty="0"/>
              <a:t> </a:t>
            </a:r>
          </a:p>
          <a:p>
            <a:r>
              <a:rPr lang="it-IT" sz="1600" b="1" dirty="0"/>
              <a:t>Distorsioni geometriche</a:t>
            </a:r>
          </a:p>
          <a:p>
            <a:pPr lvl="1"/>
            <a:r>
              <a:rPr lang="it-IT" sz="1600" dirty="0"/>
              <a:t>Es: shear (taglio), </a:t>
            </a:r>
            <a:r>
              <a:rPr lang="it-IT" sz="1600" dirty="0" err="1"/>
              <a:t>perspective</a:t>
            </a:r>
            <a:r>
              <a:rPr lang="it-IT" sz="1600" dirty="0"/>
              <a:t> </a:t>
            </a:r>
            <a:r>
              <a:rPr lang="it-IT" sz="1600" dirty="0" err="1"/>
              <a:t>warp</a:t>
            </a:r>
            <a:r>
              <a:rPr lang="it-IT" sz="1600" dirty="0"/>
              <a:t>, </a:t>
            </a:r>
            <a:r>
              <a:rPr lang="it-IT" sz="1600" dirty="0" err="1"/>
              <a:t>elastic</a:t>
            </a:r>
            <a:r>
              <a:rPr lang="it-IT" sz="1600" dirty="0"/>
              <a:t> </a:t>
            </a:r>
            <a:r>
              <a:rPr lang="it-IT" sz="1600" dirty="0" err="1"/>
              <a:t>deformation</a:t>
            </a:r>
            <a:endParaRPr lang="it-IT" sz="1600" dirty="0"/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Più usate in OCR, </a:t>
            </a:r>
            <a:r>
              <a:rPr lang="it-IT" sz="1600" dirty="0" err="1"/>
              <a:t>handwriting</a:t>
            </a:r>
            <a:r>
              <a:rPr lang="it-IT" sz="1600" dirty="0"/>
              <a:t>, immagini mediche</a:t>
            </a:r>
            <a:endParaRPr lang="it-IT" sz="1500" dirty="0"/>
          </a:p>
          <a:p>
            <a:endParaRPr lang="it-IT" sz="1600" b="1" dirty="0"/>
          </a:p>
          <a:p>
            <a:r>
              <a:rPr lang="it-IT" sz="1600" b="1" dirty="0"/>
              <a:t>Applicazione di rumore</a:t>
            </a:r>
          </a:p>
          <a:p>
            <a:pPr lvl="1"/>
            <a:r>
              <a:rPr lang="it-IT" sz="1600" dirty="0"/>
              <a:t>Aggiunta di rumore gaussiano, </a:t>
            </a:r>
            <a:r>
              <a:rPr lang="it-IT" sz="1600" dirty="0" err="1"/>
              <a:t>speckle</a:t>
            </a:r>
            <a:r>
              <a:rPr lang="it-IT" sz="1600" dirty="0"/>
              <a:t>, </a:t>
            </a:r>
            <a:r>
              <a:rPr lang="it-IT" sz="1600" dirty="0" err="1"/>
              <a:t>salt</a:t>
            </a:r>
            <a:r>
              <a:rPr lang="it-IT" sz="1600" dirty="0"/>
              <a:t>-and-</a:t>
            </a:r>
            <a:r>
              <a:rPr lang="it-IT" sz="1600" dirty="0" err="1"/>
              <a:t>pepper</a:t>
            </a:r>
            <a:r>
              <a:rPr lang="it-IT" sz="1600" dirty="0"/>
              <a:t> ecc.</a:t>
            </a:r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Simula condizioni di acquisizione reale</a:t>
            </a:r>
          </a:p>
          <a:p>
            <a:pPr lvl="1"/>
            <a:endParaRPr lang="it-IT" sz="1600" b="1" dirty="0"/>
          </a:p>
          <a:p>
            <a:r>
              <a:rPr lang="it-IT" sz="1600" b="1" dirty="0"/>
              <a:t>Zoom (in/out)</a:t>
            </a:r>
          </a:p>
          <a:p>
            <a:pPr lvl="1"/>
            <a:r>
              <a:rPr lang="it-IT" sz="1600" dirty="0"/>
              <a:t>Avvicina o allontana il contenuto</a:t>
            </a:r>
          </a:p>
          <a:p>
            <a:pPr lvl="1"/>
            <a:r>
              <a:rPr lang="it-IT" sz="1500" dirty="0"/>
              <a:t>✅ </a:t>
            </a:r>
            <a:r>
              <a:rPr lang="it-IT" sz="1600" dirty="0"/>
              <a:t>Aiuta il modello a essere robusto a scale diverse</a:t>
            </a:r>
            <a:endParaRPr lang="it-IT" sz="1600" b="1" dirty="0"/>
          </a:p>
          <a:p>
            <a:pPr lvl="1"/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287205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400" b="1" dirty="0"/>
              <a:t>Impatto:</a:t>
            </a:r>
            <a:r>
              <a:rPr lang="it-IT" sz="1400" dirty="0"/>
              <a:t> Il modello non generalizza bene.</a:t>
            </a:r>
            <a:br>
              <a:rPr lang="it-IT" sz="1400" dirty="0"/>
            </a:br>
            <a:r>
              <a:rPr lang="it-IT" sz="1600" b="1" dirty="0"/>
              <a:t>Soluzione:</a:t>
            </a:r>
            <a:r>
              <a:rPr lang="it-IT" sz="1400" dirty="0"/>
              <a:t> Data </a:t>
            </a:r>
            <a:r>
              <a:rPr lang="it-IT" sz="1400" dirty="0" err="1"/>
              <a:t>augmentation</a:t>
            </a:r>
            <a:r>
              <a:rPr lang="it-IT" sz="1400" dirty="0"/>
              <a:t>, tecniche di </a:t>
            </a:r>
            <a:r>
              <a:rPr lang="it-IT" sz="1400" dirty="0" err="1"/>
              <a:t>oversampling</a:t>
            </a:r>
            <a:r>
              <a:rPr lang="it-IT" sz="1400" dirty="0"/>
              <a:t> (SMOTE) o raccolta dati aggiuntivi.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B7B81B-F7BA-BDF7-1447-CAE326E0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42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60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DATA AUGMENTATION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FBAE63-3206-DB0B-BCCB-C8CA4E3A78B2}"/>
              </a:ext>
            </a:extLst>
          </p:cNvPr>
          <p:cNvSpPr txBox="1"/>
          <p:nvPr/>
        </p:nvSpPr>
        <p:spPr>
          <a:xfrm>
            <a:off x="282961" y="3283093"/>
            <a:ext cx="828496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B050"/>
                </a:solidFill>
              </a:rPr>
              <a:t>Considerazioni importanti:</a:t>
            </a:r>
          </a:p>
          <a:p>
            <a:r>
              <a:rPr lang="it-IT" sz="1600" b="1" dirty="0"/>
              <a:t> </a:t>
            </a:r>
          </a:p>
          <a:p>
            <a:r>
              <a:rPr lang="it-IT" sz="1600" dirty="0"/>
              <a:t>❌  Evitare trasformazioni </a:t>
            </a:r>
            <a:r>
              <a:rPr lang="it-IT" sz="1600" b="1" dirty="0"/>
              <a:t>non realistiche</a:t>
            </a:r>
            <a:r>
              <a:rPr lang="it-IT" sz="1600" dirty="0"/>
              <a:t> per il tuo task</a:t>
            </a:r>
          </a:p>
          <a:p>
            <a:r>
              <a:rPr lang="it-IT" sz="1600" dirty="0"/>
              <a:t>❌  La data </a:t>
            </a:r>
            <a:r>
              <a:rPr lang="it-IT" sz="1600" dirty="0" err="1"/>
              <a:t>augmentation</a:t>
            </a:r>
            <a:r>
              <a:rPr lang="it-IT" sz="1600" dirty="0"/>
              <a:t> </a:t>
            </a:r>
            <a:r>
              <a:rPr lang="it-IT" sz="1600" b="1" dirty="0"/>
              <a:t>non</a:t>
            </a:r>
            <a:r>
              <a:rPr lang="it-IT" sz="1600" dirty="0"/>
              <a:t> va applicata anche ai dati di </a:t>
            </a:r>
            <a:r>
              <a:rPr lang="it-IT" sz="1600" b="1" dirty="0"/>
              <a:t>validazione o   test</a:t>
            </a:r>
            <a:endParaRPr lang="it-IT" sz="1600" dirty="0"/>
          </a:p>
          <a:p>
            <a:r>
              <a:rPr lang="it-IT" sz="1600" dirty="0"/>
              <a:t>❌  Attenzione ad alterare l’etichetta (es. se ruoti un numero "6", può sembrare un "9")</a:t>
            </a:r>
          </a:p>
          <a:p>
            <a:pPr lvl="1"/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3596958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B2B6F35E-7044-2DEB-05C3-24C57FD2460A}"/>
              </a:ext>
            </a:extLst>
          </p:cNvPr>
          <p:cNvSpPr txBox="1">
            <a:spLocks/>
          </p:cNvSpPr>
          <p:nvPr/>
        </p:nvSpPr>
        <p:spPr>
          <a:xfrm>
            <a:off x="166254" y="405113"/>
            <a:ext cx="3280064" cy="6010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b="1" i="0" dirty="0" err="1"/>
              <a:t>Pre</a:t>
            </a:r>
            <a:r>
              <a:rPr lang="it-IT" b="1" i="0" dirty="0"/>
              <a:t>-processing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12C5FEB-CA38-B9BE-5888-4FDF5E2B83D7}"/>
              </a:ext>
            </a:extLst>
          </p:cNvPr>
          <p:cNvSpPr txBox="1">
            <a:spLocks/>
          </p:cNvSpPr>
          <p:nvPr/>
        </p:nvSpPr>
        <p:spPr>
          <a:xfrm>
            <a:off x="596270" y="1317872"/>
            <a:ext cx="3708252" cy="4156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dirty="0"/>
              <a:t>2. Trasformare i dati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66D012-CAAF-BADF-D67F-DFB6B0E2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61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115ED0-3147-480E-6653-F29ACCF8C304}"/>
              </a:ext>
            </a:extLst>
          </p:cNvPr>
          <p:cNvSpPr txBox="1"/>
          <p:nvPr/>
        </p:nvSpPr>
        <p:spPr>
          <a:xfrm>
            <a:off x="981096" y="1663064"/>
            <a:ext cx="1650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C00000"/>
                </a:solidFill>
              </a:rPr>
              <a:t>Immagini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715BEC-3B3B-D40D-572B-66103AC257B4}"/>
              </a:ext>
            </a:extLst>
          </p:cNvPr>
          <p:cNvSpPr txBox="1">
            <a:spLocks/>
          </p:cNvSpPr>
          <p:nvPr/>
        </p:nvSpPr>
        <p:spPr>
          <a:xfrm>
            <a:off x="835647" y="1774570"/>
            <a:ext cx="6265717" cy="727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600" dirty="0">
                <a:latin typeface="+mn-lt"/>
              </a:rPr>
              <a:t>DATA AUGMENTATION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B836849D-4D14-9679-EA21-F44C8B92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Come si preparano i Dati?</a:t>
            </a:r>
            <a:b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sz="3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886406-FFBF-61AC-3F7A-A248E71E955F}"/>
              </a:ext>
            </a:extLst>
          </p:cNvPr>
          <p:cNvSpPr txBox="1"/>
          <p:nvPr/>
        </p:nvSpPr>
        <p:spPr>
          <a:xfrm>
            <a:off x="2631476" y="3321372"/>
            <a:ext cx="4469888" cy="1169551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/>
              <a:t>            I </a:t>
            </a:r>
            <a:r>
              <a:rPr lang="it-IT" sz="1400" b="1" dirty="0"/>
              <a:t>dati sintetici</a:t>
            </a:r>
            <a:r>
              <a:rPr lang="it-IT" sz="1400" dirty="0"/>
              <a:t> rappresentano un’estensione avanzata della </a:t>
            </a:r>
            <a:r>
              <a:rPr lang="it-IT" sz="1400" i="1" dirty="0"/>
              <a:t>data </a:t>
            </a:r>
            <a:r>
              <a:rPr lang="it-IT" sz="1400" i="1" dirty="0" err="1"/>
              <a:t>augmentation</a:t>
            </a:r>
            <a:r>
              <a:rPr lang="it-IT" sz="1400" dirty="0"/>
              <a:t>, e sono oggi </a:t>
            </a:r>
            <a:r>
              <a:rPr lang="it-IT" sz="1400" b="1" dirty="0"/>
              <a:t>una frontiera strategica nella preparazione dei dataset</a:t>
            </a:r>
            <a:r>
              <a:rPr lang="it-IT" sz="1400" dirty="0"/>
              <a:t>, specialmente quando i dati reali sono </a:t>
            </a:r>
            <a:r>
              <a:rPr lang="it-IT" sz="1400" b="1" dirty="0"/>
              <a:t>scarsi, sensibili o sbilanciati.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magine 5" descr="Immagine che contiene pallone, puntina, statico&#10;&#10;Descrizione generata automaticamente">
            <a:extLst>
              <a:ext uri="{FF2B5EF4-FFF2-40B4-BE49-F238E27FC236}">
                <a16:creationId xmlns:a16="http://schemas.microsoft.com/office/drawing/2014/main" id="{7B3A4BE5-B2EE-CDE5-91BC-C23925E4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47" y="2826479"/>
            <a:ext cx="786493" cy="7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D4C97-C5C5-CA69-E3EC-330A9DEA14D1}"/>
              </a:ext>
            </a:extLst>
          </p:cNvPr>
          <p:cNvSpPr txBox="1"/>
          <p:nvPr/>
        </p:nvSpPr>
        <p:spPr>
          <a:xfrm>
            <a:off x="1239624" y="3034733"/>
            <a:ext cx="8790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Impatto:</a:t>
            </a:r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A00D0-0A6D-59F6-0AD0-0AB291D3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D4C97-C5C5-CA69-E3EC-330A9DEA14D1}"/>
              </a:ext>
            </a:extLst>
          </p:cNvPr>
          <p:cNvSpPr txBox="1"/>
          <p:nvPr/>
        </p:nvSpPr>
        <p:spPr>
          <a:xfrm>
            <a:off x="1239624" y="3025306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6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);  </a:t>
            </a:r>
            <a:endParaRPr lang="it-IT" sz="1400" b="1" dirty="0"/>
          </a:p>
          <a:p>
            <a:r>
              <a:rPr lang="it-IT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Soluzione: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3B674-2B67-8A28-C34C-2BA27E01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A0A47-4D70-BC06-2194-F0EC5791B8C8}"/>
              </a:ext>
            </a:extLst>
          </p:cNvPr>
          <p:cNvSpPr txBox="1"/>
          <p:nvPr/>
        </p:nvSpPr>
        <p:spPr>
          <a:xfrm>
            <a:off x="1239624" y="3015883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).  </a:t>
            </a:r>
            <a:endParaRPr lang="it-IT" sz="1400" b="1" dirty="0"/>
          </a:p>
          <a:p>
            <a:r>
              <a:rPr lang="it-IT" sz="1600" b="1" dirty="0"/>
              <a:t>Soluzione: </a:t>
            </a:r>
            <a:r>
              <a:rPr lang="it-IT" sz="1400" dirty="0"/>
              <a:t>Selezione delle feature più informative, normalizzazione.</a:t>
            </a:r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A6AE2C-6899-9EAF-3873-45F04F55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8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A0A47-4D70-BC06-2194-F0EC5791B8C8}"/>
              </a:ext>
            </a:extLst>
          </p:cNvPr>
          <p:cNvSpPr txBox="1"/>
          <p:nvPr/>
        </p:nvSpPr>
        <p:spPr>
          <a:xfrm>
            <a:off x="1239624" y="3015883"/>
            <a:ext cx="879049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 </a:t>
            </a:r>
            <a:r>
              <a:rPr lang="it-IT" sz="1400" dirty="0"/>
              <a:t>Rumore nei dati o feature irrilevanti.</a:t>
            </a:r>
            <a:br>
              <a:rPr lang="it-IT" sz="1400" dirty="0"/>
            </a:br>
            <a:r>
              <a:rPr lang="it-IT" sz="1400" b="1" dirty="0"/>
              <a:t>Impatto: </a:t>
            </a:r>
            <a:r>
              <a:rPr lang="it-IT" sz="1400" dirty="0"/>
              <a:t>Il modello impara dettagli casuali o non significativi nei dati di training, riducendo la sua capacità di generalizzare su nuovi dati (</a:t>
            </a:r>
            <a:r>
              <a:rPr lang="it-IT" sz="1400" b="1" dirty="0"/>
              <a:t>aumento del rischio di </a:t>
            </a:r>
            <a:r>
              <a:rPr lang="it-IT" sz="1400" b="1" dirty="0" err="1"/>
              <a:t>overfitting</a:t>
            </a:r>
            <a:r>
              <a:rPr lang="it-IT" sz="1400" dirty="0"/>
              <a:t>); l’uso di feature irrilevanti aumenta il numero di parametri da apprendere, appesantendo il modello senza un reale miglioramento delle prestazioni (</a:t>
            </a:r>
            <a:r>
              <a:rPr lang="it-IT" sz="1400" b="1" dirty="0"/>
              <a:t>maggior complessità computazionale</a:t>
            </a:r>
            <a:r>
              <a:rPr lang="it-IT" sz="1400" dirty="0"/>
              <a:t>).  </a:t>
            </a:r>
            <a:endParaRPr lang="it-IT" sz="1400" b="1" dirty="0"/>
          </a:p>
          <a:p>
            <a:r>
              <a:rPr lang="it-IT" sz="1400" b="1" dirty="0"/>
              <a:t>Soluzione: </a:t>
            </a:r>
            <a:r>
              <a:rPr lang="it-IT" sz="1400" dirty="0"/>
              <a:t>Selezione delle feature più informative, normalizzazione.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EF6AD0-4054-9729-632F-1D25A49C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87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/>
              <a:t>-processing </a:t>
            </a:r>
            <a:r>
              <a:rPr lang="it-IT" sz="1800" b="1" dirty="0"/>
              <a:t>dei dati 🛠️</a:t>
            </a:r>
          </a:p>
          <a:p>
            <a:r>
              <a:rPr lang="it-IT" sz="1800" b="1" dirty="0"/>
              <a:t>3. Divisione del dataset </a:t>
            </a:r>
            <a:r>
              <a:rPr lang="it-IT" sz="1600" dirty="0"/>
              <a:t>📌</a:t>
            </a:r>
            <a:endParaRPr lang="it-IT" sz="1200" b="1" dirty="0"/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3DC45-5796-B281-57D7-B75636BC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4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21256-CFB9-79CC-595B-F72A9AB4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65" y="2386584"/>
            <a:ext cx="6608101" cy="3648456"/>
          </a:xfrm>
        </p:spPr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ilindro 2">
            <a:extLst>
              <a:ext uri="{FF2B5EF4-FFF2-40B4-BE49-F238E27FC236}">
                <a16:creationId xmlns:a16="http://schemas.microsoft.com/office/drawing/2014/main" id="{FB1A2102-F869-B8E9-6161-C0F9FB1FB3FB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836EF49-4FC0-7259-6430-B5048FC8F8AD}"/>
              </a:ext>
            </a:extLst>
          </p:cNvPr>
          <p:cNvSpPr txBox="1"/>
          <p:nvPr/>
        </p:nvSpPr>
        <p:spPr>
          <a:xfrm>
            <a:off x="1472522" y="6050187"/>
            <a:ext cx="11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62046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21256-CFB9-79CC-595B-F72A9AB4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65" y="2386584"/>
            <a:ext cx="6608101" cy="364845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vengono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E962E259-48CE-96CF-771C-0B9C504BE3A1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3521D5-29B4-F96E-025E-C9C41FC1953C}"/>
              </a:ext>
            </a:extLst>
          </p:cNvPr>
          <p:cNvSpPr txBox="1"/>
          <p:nvPr/>
        </p:nvSpPr>
        <p:spPr>
          <a:xfrm>
            <a:off x="1472522" y="6050187"/>
            <a:ext cx="11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3" name="Cilindro 12">
            <a:extLst>
              <a:ext uri="{FF2B5EF4-FFF2-40B4-BE49-F238E27FC236}">
                <a16:creationId xmlns:a16="http://schemas.microsoft.com/office/drawing/2014/main" id="{3342A896-D92F-0328-7D30-1AA2BAB26A8C}"/>
              </a:ext>
            </a:extLst>
          </p:cNvPr>
          <p:cNvSpPr/>
          <p:nvPr/>
        </p:nvSpPr>
        <p:spPr>
          <a:xfrm>
            <a:off x="1422398" y="2941983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97F70102-4E49-4A25-6068-7508DB1E62B6}"/>
              </a:ext>
            </a:extLst>
          </p:cNvPr>
          <p:cNvSpPr/>
          <p:nvPr/>
        </p:nvSpPr>
        <p:spPr>
          <a:xfrm>
            <a:off x="836598" y="3094087"/>
            <a:ext cx="417444" cy="2594113"/>
          </a:xfrm>
          <a:prstGeom prst="leftBrace">
            <a:avLst/>
          </a:prstGeom>
          <a:ln w="603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CD0E4-60AB-D208-6714-24D612110853}"/>
              </a:ext>
            </a:extLst>
          </p:cNvPr>
          <p:cNvSpPr txBox="1"/>
          <p:nvPr/>
        </p:nvSpPr>
        <p:spPr>
          <a:xfrm rot="16200000">
            <a:off x="191434" y="4140129"/>
            <a:ext cx="74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53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21256-CFB9-79CC-595B-F72A9AB4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65" y="2386584"/>
            <a:ext cx="6608101" cy="364845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vengono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ottimizzare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occasionalmente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8836BA2E-55E8-7EEA-E09A-26E43B48E1E2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FF4548DB-B9A8-612C-46C6-8D9A4F41959C}"/>
              </a:ext>
            </a:extLst>
          </p:cNvPr>
          <p:cNvSpPr/>
          <p:nvPr/>
        </p:nvSpPr>
        <p:spPr>
          <a:xfrm>
            <a:off x="1422398" y="2941983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312051BA-75DC-94D8-13BA-02614BB5B548}"/>
              </a:ext>
            </a:extLst>
          </p:cNvPr>
          <p:cNvSpPr/>
          <p:nvPr/>
        </p:nvSpPr>
        <p:spPr>
          <a:xfrm>
            <a:off x="1422397" y="1659835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6FE0DB3-B211-69B6-CF40-42C1DB4FA4DC}"/>
              </a:ext>
            </a:extLst>
          </p:cNvPr>
          <p:cNvSpPr/>
          <p:nvPr/>
        </p:nvSpPr>
        <p:spPr>
          <a:xfrm>
            <a:off x="836598" y="3094087"/>
            <a:ext cx="417444" cy="2594113"/>
          </a:xfrm>
          <a:prstGeom prst="leftBrace">
            <a:avLst/>
          </a:prstGeom>
          <a:ln w="603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1C9C50-D358-7410-0064-B42404D69942}"/>
              </a:ext>
            </a:extLst>
          </p:cNvPr>
          <p:cNvSpPr txBox="1"/>
          <p:nvPr/>
        </p:nvSpPr>
        <p:spPr>
          <a:xfrm>
            <a:off x="1472522" y="6050187"/>
            <a:ext cx="11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89B0AC-5409-DBE3-FA43-3BF2AC805281}"/>
              </a:ext>
            </a:extLst>
          </p:cNvPr>
          <p:cNvSpPr txBox="1"/>
          <p:nvPr/>
        </p:nvSpPr>
        <p:spPr>
          <a:xfrm rot="16200000">
            <a:off x="191434" y="4140129"/>
            <a:ext cx="74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E31425E1-56AB-86EE-159E-0AB4540A4DA0}"/>
              </a:ext>
            </a:extLst>
          </p:cNvPr>
          <p:cNvGrpSpPr/>
          <p:nvPr/>
        </p:nvGrpSpPr>
        <p:grpSpPr>
          <a:xfrm>
            <a:off x="2701847" y="1797030"/>
            <a:ext cx="858496" cy="1297057"/>
            <a:chOff x="2701847" y="1797030"/>
            <a:chExt cx="858496" cy="1297057"/>
          </a:xfrm>
        </p:grpSpPr>
        <p:sp>
          <p:nvSpPr>
            <p:cNvPr id="16" name="Parentesi graffa aperta 15">
              <a:extLst>
                <a:ext uri="{FF2B5EF4-FFF2-40B4-BE49-F238E27FC236}">
                  <a16:creationId xmlns:a16="http://schemas.microsoft.com/office/drawing/2014/main" id="{9701EC6B-50C9-B530-9C95-1490D0B438A5}"/>
                </a:ext>
              </a:extLst>
            </p:cNvPr>
            <p:cNvSpPr/>
            <p:nvPr/>
          </p:nvSpPr>
          <p:spPr>
            <a:xfrm rot="10800000">
              <a:off x="2701847" y="1797030"/>
              <a:ext cx="456115" cy="1297057"/>
            </a:xfrm>
            <a:prstGeom prst="leftBrac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C7F2D89-D8D4-1EB9-8DF9-646CBFDDC45D}"/>
                </a:ext>
              </a:extLst>
            </p:cNvPr>
            <p:cNvSpPr txBox="1"/>
            <p:nvPr/>
          </p:nvSpPr>
          <p:spPr>
            <a:xfrm rot="5400000">
              <a:off x="2850097" y="2276282"/>
              <a:ext cx="1081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3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35CB8-7F62-53E5-5DC3-894002AD15A9}"/>
              </a:ext>
            </a:extLst>
          </p:cNvPr>
          <p:cNvSpPr txBox="1"/>
          <p:nvPr/>
        </p:nvSpPr>
        <p:spPr>
          <a:xfrm>
            <a:off x="1239624" y="2604949"/>
            <a:ext cx="87904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/>
              <a:t>Problema:</a:t>
            </a:r>
            <a:r>
              <a:rPr lang="it-IT" sz="1400" dirty="0"/>
              <a:t> Dati insufficienti o sbilanciati.</a:t>
            </a:r>
            <a:br>
              <a:rPr lang="it-IT" sz="1400" dirty="0"/>
            </a:br>
            <a:r>
              <a:rPr lang="it-IT" sz="1400" b="1" dirty="0"/>
              <a:t>Impatto:</a:t>
            </a:r>
            <a:r>
              <a:rPr lang="it-IT" sz="1400" dirty="0"/>
              <a:t> Il modello non generalizza bene.</a:t>
            </a:r>
            <a:br>
              <a:rPr lang="it-IT" sz="1400" dirty="0"/>
            </a:br>
            <a:r>
              <a:rPr lang="it-IT" sz="1400" b="1" dirty="0"/>
              <a:t>Soluzione:</a:t>
            </a:r>
            <a:r>
              <a:rPr lang="it-IT" sz="1400" dirty="0"/>
              <a:t> Data </a:t>
            </a:r>
            <a:r>
              <a:rPr lang="it-IT" sz="1400" dirty="0" err="1"/>
              <a:t>augmentation</a:t>
            </a:r>
            <a:r>
              <a:rPr lang="it-IT" sz="1400" dirty="0"/>
              <a:t>, tecniche di </a:t>
            </a:r>
            <a:r>
              <a:rPr lang="it-IT" sz="1400" dirty="0" err="1"/>
              <a:t>oversampling</a:t>
            </a:r>
            <a:r>
              <a:rPr lang="it-IT" sz="1400" dirty="0"/>
              <a:t> (SMOTE) o raccolta dati aggiuntivi.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F6A8F1-8A08-DBCA-9843-9A7561D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0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21256-CFB9-79CC-595B-F72A9AB4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65" y="2386584"/>
            <a:ext cx="6608101" cy="364845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vengono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ottimizzare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occasionalmente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set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fornire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valutazione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imparziale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prestazioni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per determinare quanto bene esso sia stato in grado di generalizzare le informazioni apprese durante l'addestramento.</a:t>
            </a: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D19415FA-0F83-4E66-8521-43123AC70457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3108889C-AFA3-C288-610D-5013FF0CF983}"/>
              </a:ext>
            </a:extLst>
          </p:cNvPr>
          <p:cNvSpPr/>
          <p:nvPr/>
        </p:nvSpPr>
        <p:spPr>
          <a:xfrm>
            <a:off x="1422398" y="2941983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CB70843A-9932-36A9-A16E-B0DBC1EBD441}"/>
              </a:ext>
            </a:extLst>
          </p:cNvPr>
          <p:cNvSpPr/>
          <p:nvPr/>
        </p:nvSpPr>
        <p:spPr>
          <a:xfrm>
            <a:off x="1422397" y="1659835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ilindro 11">
            <a:extLst>
              <a:ext uri="{FF2B5EF4-FFF2-40B4-BE49-F238E27FC236}">
                <a16:creationId xmlns:a16="http://schemas.microsoft.com/office/drawing/2014/main" id="{DFE82DB3-69B2-0FF8-3AAE-3748AABC7CF2}"/>
              </a:ext>
            </a:extLst>
          </p:cNvPr>
          <p:cNvSpPr/>
          <p:nvPr/>
        </p:nvSpPr>
        <p:spPr>
          <a:xfrm>
            <a:off x="1422396" y="81279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1B602975-71B6-10F1-B42F-044E96275394}"/>
              </a:ext>
            </a:extLst>
          </p:cNvPr>
          <p:cNvSpPr/>
          <p:nvPr/>
        </p:nvSpPr>
        <p:spPr>
          <a:xfrm>
            <a:off x="836598" y="3094087"/>
            <a:ext cx="417444" cy="2594113"/>
          </a:xfrm>
          <a:prstGeom prst="leftBrace">
            <a:avLst/>
          </a:prstGeom>
          <a:ln w="603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3B4A5C-7A48-8A5D-B3C7-ADA2741A6CC0}"/>
              </a:ext>
            </a:extLst>
          </p:cNvPr>
          <p:cNvSpPr txBox="1"/>
          <p:nvPr/>
        </p:nvSpPr>
        <p:spPr>
          <a:xfrm>
            <a:off x="1472522" y="6050187"/>
            <a:ext cx="11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288EE0-6951-14AC-DDA7-6769CC94F94A}"/>
              </a:ext>
            </a:extLst>
          </p:cNvPr>
          <p:cNvSpPr txBox="1"/>
          <p:nvPr/>
        </p:nvSpPr>
        <p:spPr>
          <a:xfrm rot="16200000">
            <a:off x="191434" y="4140129"/>
            <a:ext cx="74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D4A2A283-7FC8-915F-8926-A75C529E2CEF}"/>
              </a:ext>
            </a:extLst>
          </p:cNvPr>
          <p:cNvGrpSpPr/>
          <p:nvPr/>
        </p:nvGrpSpPr>
        <p:grpSpPr>
          <a:xfrm>
            <a:off x="2701847" y="1797030"/>
            <a:ext cx="858496" cy="1297057"/>
            <a:chOff x="2701847" y="1797030"/>
            <a:chExt cx="858496" cy="1297057"/>
          </a:xfrm>
        </p:grpSpPr>
        <p:sp>
          <p:nvSpPr>
            <p:cNvPr id="20" name="Parentesi graffa aperta 19">
              <a:extLst>
                <a:ext uri="{FF2B5EF4-FFF2-40B4-BE49-F238E27FC236}">
                  <a16:creationId xmlns:a16="http://schemas.microsoft.com/office/drawing/2014/main" id="{1C7CBDD8-23BA-BA85-3680-09CFD7990C04}"/>
                </a:ext>
              </a:extLst>
            </p:cNvPr>
            <p:cNvSpPr/>
            <p:nvPr/>
          </p:nvSpPr>
          <p:spPr>
            <a:xfrm rot="10800000">
              <a:off x="2701847" y="1797030"/>
              <a:ext cx="456115" cy="1297057"/>
            </a:xfrm>
            <a:prstGeom prst="leftBrac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9981A61-698E-BF4E-B00C-6E5248D20B85}"/>
                </a:ext>
              </a:extLst>
            </p:cNvPr>
            <p:cNvSpPr txBox="1"/>
            <p:nvPr/>
          </p:nvSpPr>
          <p:spPr>
            <a:xfrm rot="5400000">
              <a:off x="2850097" y="2276282"/>
              <a:ext cx="1081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D0A6B33-2BF1-DEEE-7F17-E8084FC35DEC}"/>
              </a:ext>
            </a:extLst>
          </p:cNvPr>
          <p:cNvGrpSpPr/>
          <p:nvPr/>
        </p:nvGrpSpPr>
        <p:grpSpPr>
          <a:xfrm>
            <a:off x="389411" y="847418"/>
            <a:ext cx="825184" cy="991320"/>
            <a:chOff x="389411" y="847418"/>
            <a:chExt cx="825184" cy="991320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2EADF871-0965-83E2-F07E-CD2863059248}"/>
                </a:ext>
              </a:extLst>
            </p:cNvPr>
            <p:cNvSpPr/>
            <p:nvPr/>
          </p:nvSpPr>
          <p:spPr>
            <a:xfrm>
              <a:off x="876041" y="889551"/>
              <a:ext cx="338554" cy="949187"/>
            </a:xfrm>
            <a:prstGeom prst="leftBrace">
              <a:avLst/>
            </a:prstGeom>
            <a:ln w="603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6282110-732C-7B08-580A-371CD3C6CD19}"/>
                </a:ext>
              </a:extLst>
            </p:cNvPr>
            <p:cNvSpPr txBox="1"/>
            <p:nvPr/>
          </p:nvSpPr>
          <p:spPr>
            <a:xfrm rot="16200000">
              <a:off x="185178" y="1051651"/>
              <a:ext cx="74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64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921256-CFB9-79CC-595B-F72A9AB4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65" y="2386584"/>
            <a:ext cx="6608101" cy="364845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vengono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addestrare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ottimizzare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iperparametri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occasionalmente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apprende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set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utilizzato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fornire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valutazione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imparziale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prestazioni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per determinare quanto bene esso sia stato in grado di generalizzare le informazioni apprese durante l'addestramento.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etichetta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 indica il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01E03D9-0264-5DB4-040E-5E6371807E1B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893751E0-1AC7-A68D-88FA-D19AD3EDE44C}"/>
              </a:ext>
            </a:extLst>
          </p:cNvPr>
          <p:cNvSpPr/>
          <p:nvPr/>
        </p:nvSpPr>
        <p:spPr>
          <a:xfrm>
            <a:off x="1422398" y="2941983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B4B8F187-9FD0-72FA-35CB-52FA359D54BE}"/>
              </a:ext>
            </a:extLst>
          </p:cNvPr>
          <p:cNvSpPr/>
          <p:nvPr/>
        </p:nvSpPr>
        <p:spPr>
          <a:xfrm>
            <a:off x="1422397" y="1659835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ilindro 11">
            <a:extLst>
              <a:ext uri="{FF2B5EF4-FFF2-40B4-BE49-F238E27FC236}">
                <a16:creationId xmlns:a16="http://schemas.microsoft.com/office/drawing/2014/main" id="{E734AC97-6305-2ACD-ABAC-557562FE2FD8}"/>
              </a:ext>
            </a:extLst>
          </p:cNvPr>
          <p:cNvSpPr/>
          <p:nvPr/>
        </p:nvSpPr>
        <p:spPr>
          <a:xfrm>
            <a:off x="1422396" y="81279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8D5A0B7-B56E-AFC6-857C-1A9606350522}"/>
              </a:ext>
            </a:extLst>
          </p:cNvPr>
          <p:cNvSpPr/>
          <p:nvPr/>
        </p:nvSpPr>
        <p:spPr>
          <a:xfrm>
            <a:off x="836598" y="3094087"/>
            <a:ext cx="417444" cy="2594113"/>
          </a:xfrm>
          <a:prstGeom prst="leftBrace">
            <a:avLst/>
          </a:prstGeom>
          <a:ln w="603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C3D8FE-CE63-9674-2B6D-3E66632FF3B3}"/>
              </a:ext>
            </a:extLst>
          </p:cNvPr>
          <p:cNvSpPr txBox="1"/>
          <p:nvPr/>
        </p:nvSpPr>
        <p:spPr>
          <a:xfrm>
            <a:off x="1472522" y="6050187"/>
            <a:ext cx="110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00D002-EF36-593B-1A68-A11F98DD5B50}"/>
              </a:ext>
            </a:extLst>
          </p:cNvPr>
          <p:cNvSpPr txBox="1"/>
          <p:nvPr/>
        </p:nvSpPr>
        <p:spPr>
          <a:xfrm rot="16200000">
            <a:off x="191434" y="4140129"/>
            <a:ext cx="74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5BCFCF0-646F-6938-58B5-A9AF12F189A9}"/>
              </a:ext>
            </a:extLst>
          </p:cNvPr>
          <p:cNvGrpSpPr/>
          <p:nvPr/>
        </p:nvGrpSpPr>
        <p:grpSpPr>
          <a:xfrm>
            <a:off x="2701847" y="1797030"/>
            <a:ext cx="858496" cy="1297057"/>
            <a:chOff x="2701847" y="1797030"/>
            <a:chExt cx="858496" cy="1297057"/>
          </a:xfrm>
        </p:grpSpPr>
        <p:sp>
          <p:nvSpPr>
            <p:cNvPr id="17" name="Parentesi graffa aperta 16">
              <a:extLst>
                <a:ext uri="{FF2B5EF4-FFF2-40B4-BE49-F238E27FC236}">
                  <a16:creationId xmlns:a16="http://schemas.microsoft.com/office/drawing/2014/main" id="{4F0E47C2-26A4-25EE-2735-486089BD0A1C}"/>
                </a:ext>
              </a:extLst>
            </p:cNvPr>
            <p:cNvSpPr/>
            <p:nvPr/>
          </p:nvSpPr>
          <p:spPr>
            <a:xfrm rot="10800000">
              <a:off x="2701847" y="1797030"/>
              <a:ext cx="456115" cy="1297057"/>
            </a:xfrm>
            <a:prstGeom prst="leftBrac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243C13F-BBC2-D9EF-DE59-6AFB93630893}"/>
                </a:ext>
              </a:extLst>
            </p:cNvPr>
            <p:cNvSpPr txBox="1"/>
            <p:nvPr/>
          </p:nvSpPr>
          <p:spPr>
            <a:xfrm rot="5400000">
              <a:off x="2850097" y="2276282"/>
              <a:ext cx="1081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DB7C57A2-55E1-26A1-0032-5EFCA9DAF4E9}"/>
              </a:ext>
            </a:extLst>
          </p:cNvPr>
          <p:cNvGrpSpPr/>
          <p:nvPr/>
        </p:nvGrpSpPr>
        <p:grpSpPr>
          <a:xfrm>
            <a:off x="389411" y="847418"/>
            <a:ext cx="825184" cy="991320"/>
            <a:chOff x="389411" y="847418"/>
            <a:chExt cx="825184" cy="991320"/>
          </a:xfrm>
        </p:grpSpPr>
        <p:sp>
          <p:nvSpPr>
            <p:cNvPr id="20" name="Parentesi graffa aperta 19">
              <a:extLst>
                <a:ext uri="{FF2B5EF4-FFF2-40B4-BE49-F238E27FC236}">
                  <a16:creationId xmlns:a16="http://schemas.microsoft.com/office/drawing/2014/main" id="{8658CD45-CD18-BB4A-9480-35A978718199}"/>
                </a:ext>
              </a:extLst>
            </p:cNvPr>
            <p:cNvSpPr/>
            <p:nvPr/>
          </p:nvSpPr>
          <p:spPr>
            <a:xfrm>
              <a:off x="876041" y="889551"/>
              <a:ext cx="338554" cy="949187"/>
            </a:xfrm>
            <a:prstGeom prst="leftBrace">
              <a:avLst/>
            </a:prstGeom>
            <a:ln w="603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14DE04DF-FC42-80F6-828D-9014931993DB}"/>
                </a:ext>
              </a:extLst>
            </p:cNvPr>
            <p:cNvSpPr txBox="1"/>
            <p:nvPr/>
          </p:nvSpPr>
          <p:spPr>
            <a:xfrm rot="16200000">
              <a:off x="185178" y="1051651"/>
              <a:ext cx="747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</a:t>
              </a:r>
              <a:endParaRPr lang="it-IT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Immagine 25" descr="Immagine che contiene giallo&#10;&#10;Descrizione generata automaticamente">
            <a:extLst>
              <a:ext uri="{FF2B5EF4-FFF2-40B4-BE49-F238E27FC236}">
                <a16:creationId xmlns:a16="http://schemas.microsoft.com/office/drawing/2014/main" id="{30375E98-44E0-7FB4-C25C-9CEC7CBA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868">
            <a:off x="2285055" y="3698441"/>
            <a:ext cx="1300237" cy="1300237"/>
          </a:xfrm>
          <a:prstGeom prst="rect">
            <a:avLst/>
          </a:prstGeom>
        </p:spPr>
      </p:pic>
      <p:pic>
        <p:nvPicPr>
          <p:cNvPr id="27" name="Immagine 26" descr="Immagine che contiene giallo&#10;&#10;Descrizione generata automaticamente">
            <a:extLst>
              <a:ext uri="{FF2B5EF4-FFF2-40B4-BE49-F238E27FC236}">
                <a16:creationId xmlns:a16="http://schemas.microsoft.com/office/drawing/2014/main" id="{448F060A-7106-5AB4-04DF-68820A820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4269">
            <a:off x="442506" y="2116308"/>
            <a:ext cx="1300237" cy="1300237"/>
          </a:xfrm>
          <a:prstGeom prst="rect">
            <a:avLst/>
          </a:prstGeom>
        </p:spPr>
      </p:pic>
      <p:pic>
        <p:nvPicPr>
          <p:cNvPr id="5" name="Immagine 4" descr="Immagine che contiene giallo&#10;&#10;Descrizione generata automaticamente">
            <a:extLst>
              <a:ext uri="{FF2B5EF4-FFF2-40B4-BE49-F238E27FC236}">
                <a16:creationId xmlns:a16="http://schemas.microsoft.com/office/drawing/2014/main" id="{BD5A28D0-B400-5789-7061-998B57548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1475">
            <a:off x="2376158" y="745062"/>
            <a:ext cx="1300237" cy="1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09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BE42BA23-7C33-BC4A-32B1-FF896A03F49A}"/>
              </a:ext>
            </a:extLst>
          </p:cNvPr>
          <p:cNvSpPr/>
          <p:nvPr/>
        </p:nvSpPr>
        <p:spPr>
          <a:xfrm>
            <a:off x="1422399" y="812800"/>
            <a:ext cx="1151467" cy="5027507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3031068"/>
            <a:ext cx="6736084" cy="271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lnSpc>
                <a:spcPct val="160000"/>
              </a:lnSpc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latin typeface="+mn-lt"/>
              </a:rPr>
              <a:t>Random Splitting</a:t>
            </a: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 err="1">
                <a:solidFill>
                  <a:schemeClr val="tx1"/>
                </a:solidFill>
                <a:latin typeface="+mn-lt"/>
              </a:rPr>
              <a:t>Stratified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 Splitting</a:t>
            </a: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K-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Fold</a:t>
            </a: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 Cross-</a:t>
            </a:r>
            <a:r>
              <a:rPr lang="it-IT" sz="1800" b="0" i="0" dirty="0" err="1">
                <a:solidFill>
                  <a:srgbClr val="242424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rgbClr val="242424"/>
              </a:solidFill>
              <a:effectLst/>
              <a:latin typeface="+mn-lt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 err="1">
                <a:solidFill>
                  <a:schemeClr val="tx1"/>
                </a:solidFill>
                <a:effectLst/>
                <a:latin typeface="+mn-lt"/>
              </a:rPr>
              <a:t>Leave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-One-Out Cross-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Time Series Splitting</a:t>
            </a: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effectLst/>
                <a:latin typeface="+mn-lt"/>
              </a:rPr>
              <a:t>Group Splitting</a:t>
            </a:r>
          </a:p>
          <a:p>
            <a:pPr marL="342900" indent="-342900">
              <a:lnSpc>
                <a:spcPct val="160000"/>
              </a:lnSpc>
              <a:buFontTx/>
              <a:buAutoNum type="arabicPeriod"/>
            </a:pPr>
            <a:r>
              <a:rPr lang="it-IT" sz="1800" b="0" i="0" dirty="0">
                <a:solidFill>
                  <a:srgbClr val="242424"/>
                </a:solidFill>
                <a:latin typeface="+mn-lt"/>
              </a:rPr>
              <a:t>Molti altri: </a:t>
            </a:r>
            <a:r>
              <a:rPr lang="it-IT" sz="1800" b="0" i="0" dirty="0">
                <a:solidFill>
                  <a:srgbClr val="242424"/>
                </a:solidFill>
                <a:latin typeface="+mn-lt"/>
                <a:hlinkClick r:id="rId2"/>
              </a:rPr>
              <a:t>Link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342900" indent="-342900">
              <a:buFontTx/>
              <a:buAutoNum type="arabicPeriod"/>
            </a:pP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3250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303E0D1-E6DC-0C7D-7752-ECDFB756FAA3}"/>
              </a:ext>
            </a:extLst>
          </p:cNvPr>
          <p:cNvSpPr txBox="1">
            <a:spLocks/>
          </p:cNvSpPr>
          <p:nvPr/>
        </p:nvSpPr>
        <p:spPr>
          <a:xfrm>
            <a:off x="5019498" y="3599134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latin typeface="+mn-lt"/>
              </a:rPr>
              <a:t>Divisioni più comuni: 70% – 20% – 10%  &amp; 80% – 10%  – 10%</a:t>
            </a: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335406"/>
            <a:ext cx="7048600" cy="1815882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it-IT" sz="16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 descr="Immagine che contiene arte, disegno, silhouette, illustrazione&#10;&#10;Descrizione generata automaticamente">
            <a:extLst>
              <a:ext uri="{FF2B5EF4-FFF2-40B4-BE49-F238E27FC236}">
                <a16:creationId xmlns:a16="http://schemas.microsoft.com/office/drawing/2014/main" id="{994DE35F-E6F8-0487-3A9F-E88A8996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144207"/>
            <a:ext cx="4138995" cy="3512800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2821403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AutoNum type="arabicPeriod"/>
            </a:pPr>
            <a:r>
              <a:rPr lang="it-IT" sz="1800" i="0" dirty="0">
                <a:solidFill>
                  <a:schemeClr val="tx1"/>
                </a:solidFill>
                <a:latin typeface="+mn-lt"/>
              </a:rPr>
              <a:t>Random Splitting: 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dati vengono selezionati casualmente per ciascun insieme secondo proporzioni predefinite. </a:t>
            </a:r>
          </a:p>
        </p:txBody>
      </p:sp>
    </p:spTree>
    <p:extLst>
      <p:ext uri="{BB962C8B-B14F-4D97-AF65-F5344CB8AC3E}">
        <p14:creationId xmlns:p14="http://schemas.microsoft.com/office/powerpoint/2010/main" val="393167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680418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AutoNum type="arabicPeriod"/>
            </a:pPr>
            <a:r>
              <a:rPr lang="it-IT" sz="1800" i="0" dirty="0">
                <a:solidFill>
                  <a:schemeClr val="tx1"/>
                </a:solidFill>
                <a:latin typeface="+mn-lt"/>
              </a:rPr>
              <a:t>Random Splitting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 descr="Immagine che contiene arte, disegno, silhouette, illustrazione&#10;&#10;Descrizione generata automaticamente">
            <a:extLst>
              <a:ext uri="{FF2B5EF4-FFF2-40B4-BE49-F238E27FC236}">
                <a16:creationId xmlns:a16="http://schemas.microsoft.com/office/drawing/2014/main" id="{994DE35F-E6F8-0487-3A9F-E88A8996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144207"/>
            <a:ext cx="4138995" cy="35128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4BF52CF-31F6-F199-DCA9-4028E1E661BE}"/>
              </a:ext>
            </a:extLst>
          </p:cNvPr>
          <p:cNvSpPr txBox="1">
            <a:spLocks/>
          </p:cNvSpPr>
          <p:nvPr/>
        </p:nvSpPr>
        <p:spPr>
          <a:xfrm>
            <a:off x="4706982" y="3322986"/>
            <a:ext cx="3457156" cy="20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È tra i più utilizzati ma… siamo sicur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i che sia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una buona scelta?</a:t>
            </a:r>
          </a:p>
          <a:p>
            <a:endParaRPr lang="it-IT" sz="1000" b="1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it-IT" sz="1000" i="0" dirty="0">
              <a:solidFill>
                <a:srgbClr val="ECECEC"/>
              </a:solidFill>
              <a:latin typeface="Söhne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2" name="Immagine 11" descr="Immagine che contiene mitologia, dipinto, arte, vestiti&#10;&#10;Descrizione generata automaticamente">
            <a:extLst>
              <a:ext uri="{FF2B5EF4-FFF2-40B4-BE49-F238E27FC236}">
                <a16:creationId xmlns:a16="http://schemas.microsoft.com/office/drawing/2014/main" id="{037942C5-D4FF-3B78-543C-19200381B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10" y="3333723"/>
            <a:ext cx="3278928" cy="2592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523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680418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AutoNum type="arabicPeriod"/>
            </a:pPr>
            <a:r>
              <a:rPr lang="it-IT" sz="1800" i="0" dirty="0">
                <a:solidFill>
                  <a:schemeClr val="tx1"/>
                </a:solidFill>
                <a:latin typeface="+mn-lt"/>
              </a:rPr>
              <a:t>Random Splitting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 descr="Immagine che contiene arte, disegno, silhouette, illustrazione&#10;&#10;Descrizione generata automaticamente">
            <a:extLst>
              <a:ext uri="{FF2B5EF4-FFF2-40B4-BE49-F238E27FC236}">
                <a16:creationId xmlns:a16="http://schemas.microsoft.com/office/drawing/2014/main" id="{994DE35F-E6F8-0487-3A9F-E88A8996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144207"/>
            <a:ext cx="4138995" cy="35128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4BF52CF-31F6-F199-DCA9-4028E1E661BE}"/>
              </a:ext>
            </a:extLst>
          </p:cNvPr>
          <p:cNvSpPr txBox="1">
            <a:spLocks/>
          </p:cNvSpPr>
          <p:nvPr/>
        </p:nvSpPr>
        <p:spPr>
          <a:xfrm>
            <a:off x="4706982" y="3322986"/>
            <a:ext cx="6736084" cy="20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Quando </a:t>
            </a:r>
            <a:r>
              <a:rPr lang="it-IT" sz="1800" i="0" dirty="0">
                <a:solidFill>
                  <a:schemeClr val="tx1"/>
                </a:solidFill>
                <a:effectLst/>
                <a:latin typeface="+mn-lt"/>
              </a:rPr>
              <a:t>NON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usarlo?</a:t>
            </a:r>
          </a:p>
          <a:p>
            <a:endParaRPr lang="it-IT" sz="1000" b="1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it-IT" sz="1000" i="0" dirty="0">
              <a:solidFill>
                <a:srgbClr val="ECECEC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Dati Temporali o Sequenziali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u="sng" dirty="0">
                <a:solidFill>
                  <a:schemeClr val="tx1"/>
                </a:solidFill>
                <a:latin typeface="+mn-lt"/>
              </a:rPr>
              <a:t>Q</a:t>
            </a:r>
            <a:r>
              <a:rPr lang="it-IT" sz="1800" b="0" i="0" u="sng" dirty="0">
                <a:solidFill>
                  <a:schemeClr val="tx1"/>
                </a:solidFill>
                <a:effectLst/>
                <a:latin typeface="+mn-lt"/>
              </a:rPr>
              <a:t>uando si desidera generalizzare bene al di fuori di un campione specifico di dati</a:t>
            </a: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1182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680418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AutoNum type="arabicPeriod"/>
            </a:pPr>
            <a:r>
              <a:rPr lang="it-IT" sz="1800" i="0" dirty="0">
                <a:solidFill>
                  <a:schemeClr val="tx1"/>
                </a:solidFill>
                <a:latin typeface="+mn-lt"/>
              </a:rPr>
              <a:t>Random Splitting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 descr="Immagine che contiene arte, disegno, silhouette, illustrazione&#10;&#10;Descrizione generata automaticamente">
            <a:extLst>
              <a:ext uri="{FF2B5EF4-FFF2-40B4-BE49-F238E27FC236}">
                <a16:creationId xmlns:a16="http://schemas.microsoft.com/office/drawing/2014/main" id="{994DE35F-E6F8-0487-3A9F-E88A8996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1144207"/>
            <a:ext cx="4138995" cy="35128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4BF52CF-31F6-F199-DCA9-4028E1E661BE}"/>
              </a:ext>
            </a:extLst>
          </p:cNvPr>
          <p:cNvSpPr txBox="1">
            <a:spLocks/>
          </p:cNvSpPr>
          <p:nvPr/>
        </p:nvSpPr>
        <p:spPr>
          <a:xfrm>
            <a:off x="4746677" y="3498709"/>
            <a:ext cx="6736084" cy="242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Osservazioni</a:t>
            </a:r>
          </a:p>
          <a:p>
            <a:endParaRPr lang="it-IT" sz="1600" b="1" i="0" dirty="0">
              <a:solidFill>
                <a:srgbClr val="ECECEC"/>
              </a:solidFill>
              <a:effectLst/>
              <a:latin typeface="+mn-lt"/>
            </a:endParaRPr>
          </a:p>
          <a:p>
            <a:endParaRPr lang="it-IT" sz="1600" i="0" dirty="0">
              <a:solidFill>
                <a:srgbClr val="ECECEC"/>
              </a:solidFill>
              <a:latin typeface="+mn-lt"/>
            </a:endParaRPr>
          </a:p>
          <a:p>
            <a:r>
              <a:rPr lang="it-IT" sz="1600" b="0" i="0" dirty="0">
                <a:solidFill>
                  <a:schemeClr val="tx1"/>
                </a:solidFill>
                <a:effectLst/>
                <a:latin typeface="+mn-lt"/>
              </a:rPr>
              <a:t>Le proporzioni delle etichette (label) tra i vari split possono non rispecchiare le proporzioni originali nel dataset, specialmente nei dataset di piccole dimensioni. </a:t>
            </a:r>
          </a:p>
          <a:p>
            <a:endParaRPr lang="it-IT" sz="1600" b="0" i="0" dirty="0">
              <a:solidFill>
                <a:schemeClr val="tx1"/>
              </a:solidFill>
              <a:latin typeface="+mn-lt"/>
            </a:endParaRPr>
          </a:p>
          <a:p>
            <a:r>
              <a:rPr lang="it-IT" sz="1600" b="0" i="0" dirty="0">
                <a:solidFill>
                  <a:schemeClr val="tx1"/>
                </a:solidFill>
                <a:effectLst/>
                <a:latin typeface="+mn-lt"/>
              </a:rPr>
              <a:t>Questa discrepanza significa che si procede all'addestramento e alla valutazione su sottogruppi non omogenei, potenzialmente conducendo a errori nelle previsioni.</a:t>
            </a:r>
          </a:p>
        </p:txBody>
      </p:sp>
    </p:spTree>
    <p:extLst>
      <p:ext uri="{BB962C8B-B14F-4D97-AF65-F5344CB8AC3E}">
        <p14:creationId xmlns:p14="http://schemas.microsoft.com/office/powerpoint/2010/main" val="500920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n di spagna: rapporto tra dosi e teglie ⋆ ..In cucina con semplicità..">
            <a:extLst>
              <a:ext uri="{FF2B5EF4-FFF2-40B4-BE49-F238E27FC236}">
                <a16:creationId xmlns:a16="http://schemas.microsoft.com/office/drawing/2014/main" id="{65B9664E-A830-3E11-665A-3A9E7728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3" y="2223735"/>
            <a:ext cx="3131690" cy="31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335406"/>
            <a:ext cx="7048600" cy="1569660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colonna_label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stratify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y_temp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it-IT" sz="16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2821403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2"/>
            </a:pPr>
            <a:r>
              <a:rPr lang="it-IT" sz="1800" i="0" dirty="0" err="1">
                <a:solidFill>
                  <a:schemeClr val="tx1"/>
                </a:solidFill>
                <a:latin typeface="+mn-lt"/>
              </a:rPr>
              <a:t>Stratified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 Splitting: 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garantisce coerenza nella distribuzione delle classi tra i 3  set.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6281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an di spagna: rapporto tra dosi e teglie ⋆ ..In cucina con semplicità..">
            <a:extLst>
              <a:ext uri="{FF2B5EF4-FFF2-40B4-BE49-F238E27FC236}">
                <a16:creationId xmlns:a16="http://schemas.microsoft.com/office/drawing/2014/main" id="{8FB408E9-9D79-B9A3-251F-C6AAE397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3" y="2223735"/>
            <a:ext cx="3131690" cy="31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3D87679-61D0-EEC7-E451-DF81305A3A01}"/>
              </a:ext>
            </a:extLst>
          </p:cNvPr>
          <p:cNvSpPr txBox="1">
            <a:spLocks/>
          </p:cNvSpPr>
          <p:nvPr/>
        </p:nvSpPr>
        <p:spPr>
          <a:xfrm>
            <a:off x="4706982" y="2680418"/>
            <a:ext cx="6736084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2"/>
            </a:pPr>
            <a:r>
              <a:rPr lang="it-IT" sz="1800" i="0" dirty="0" err="1">
                <a:solidFill>
                  <a:schemeClr val="tx1"/>
                </a:solidFill>
                <a:latin typeface="+mn-lt"/>
              </a:rPr>
              <a:t>Stratified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 Splitting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25816" y="5125349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4BF52CF-31F6-F199-DCA9-4028E1E661BE}"/>
              </a:ext>
            </a:extLst>
          </p:cNvPr>
          <p:cNvSpPr txBox="1">
            <a:spLocks/>
          </p:cNvSpPr>
          <p:nvPr/>
        </p:nvSpPr>
        <p:spPr>
          <a:xfrm>
            <a:off x="4706982" y="3322986"/>
            <a:ext cx="6736084" cy="20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Quando </a:t>
            </a:r>
            <a:r>
              <a:rPr lang="it-IT" sz="1800" i="0" dirty="0">
                <a:solidFill>
                  <a:schemeClr val="tx1"/>
                </a:solidFill>
                <a:effectLst/>
                <a:latin typeface="+mn-lt"/>
              </a:rPr>
              <a:t>NON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usarlo?</a:t>
            </a:r>
          </a:p>
          <a:p>
            <a:endParaRPr lang="it-IT" sz="1000" b="1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it-IT" sz="1000" i="0" dirty="0">
              <a:solidFill>
                <a:srgbClr val="ECECEC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Dati Temporali o Sequenziali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u="sng" dirty="0">
                <a:solidFill>
                  <a:schemeClr val="tx1"/>
                </a:solidFill>
                <a:latin typeface="+mn-lt"/>
              </a:rPr>
              <a:t>Q</a:t>
            </a:r>
            <a:r>
              <a:rPr lang="it-IT" sz="1800" b="0" i="0" u="sng" dirty="0">
                <a:solidFill>
                  <a:schemeClr val="tx1"/>
                </a:solidFill>
                <a:effectLst/>
                <a:latin typeface="+mn-lt"/>
              </a:rPr>
              <a:t>uando si desidera generalizzare bene al di fuori di un campione specifico di dati</a:t>
            </a: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494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471225"/>
            <a:ext cx="7048600" cy="1569660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KFold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KFold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n_splits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shuffle=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kf.split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2925270"/>
            <a:ext cx="6736084" cy="14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3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K-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Fold</a:t>
            </a: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 Cross-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Validation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il dataset viene suddiviso in "</a:t>
            </a:r>
            <a:r>
              <a:rPr lang="it-IT" sz="1800" b="0" dirty="0">
                <a:solidFill>
                  <a:schemeClr val="tx1"/>
                </a:solidFill>
                <a:latin typeface="+mn-lt"/>
              </a:rPr>
              <a:t>k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" parti di dimensioni ugualmente proporzionate. Per ogni iterazione (totale "</a:t>
            </a:r>
            <a:r>
              <a:rPr lang="it-IT" sz="1800" b="0" dirty="0">
                <a:solidFill>
                  <a:schemeClr val="tx1"/>
                </a:solidFill>
                <a:latin typeface="+mn-lt"/>
              </a:rPr>
              <a:t>k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" iterazioni), un </a:t>
            </a:r>
            <a:r>
              <a:rPr lang="it-IT" sz="1800" b="0" i="0" dirty="0" err="1">
                <a:solidFill>
                  <a:schemeClr val="tx1"/>
                </a:solidFill>
                <a:latin typeface="+mn-lt"/>
              </a:rPr>
              <a:t>fold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 diverso viene usato come set di validazione, mentre i rimanenti "</a:t>
            </a:r>
            <a:r>
              <a:rPr lang="it-IT" sz="1800" b="0" dirty="0">
                <a:solidFill>
                  <a:schemeClr val="tx1"/>
                </a:solidFill>
                <a:latin typeface="+mn-lt"/>
              </a:rPr>
              <a:t>k-1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" </a:t>
            </a:r>
            <a:r>
              <a:rPr lang="it-IT" sz="1800" b="0" i="0" dirty="0" err="1">
                <a:solidFill>
                  <a:schemeClr val="tx1"/>
                </a:solidFill>
                <a:latin typeface="+mn-lt"/>
              </a:rPr>
              <a:t>folds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 vengono utilizzati come set di addestramento.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076" name="Picture 4" descr="K Fold Cross-Validation in Machine Learning? How does K Fold Work?">
            <a:extLst>
              <a:ext uri="{FF2B5EF4-FFF2-40B4-BE49-F238E27FC236}">
                <a16:creationId xmlns:a16="http://schemas.microsoft.com/office/drawing/2014/main" id="{44937A1A-2FAD-16EB-2A68-43A70499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" y="2871254"/>
            <a:ext cx="3137209" cy="23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79540C-EE45-965B-351D-F205C907F45E}"/>
              </a:ext>
            </a:extLst>
          </p:cNvPr>
          <p:cNvSpPr txBox="1"/>
          <p:nvPr/>
        </p:nvSpPr>
        <p:spPr>
          <a:xfrm>
            <a:off x="3742100" y="3478725"/>
            <a:ext cx="5510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Val Data</a:t>
            </a:r>
          </a:p>
        </p:txBody>
      </p:sp>
    </p:spTree>
    <p:extLst>
      <p:ext uri="{BB962C8B-B14F-4D97-AF65-F5344CB8AC3E}">
        <p14:creationId xmlns:p14="http://schemas.microsoft.com/office/powerpoint/2010/main" val="147548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D811D9-D452-8939-C7FB-CD1EC4BE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C0C0C0"/>
                </a:highlight>
              </a:rPr>
              <a:t>Pipeline Generale</a:t>
            </a:r>
            <a:br>
              <a:rPr lang="it-IT" dirty="0"/>
            </a:br>
            <a:r>
              <a:rPr lang="it-IT" sz="2000" dirty="0">
                <a:solidFill>
                  <a:schemeClr val="bg1"/>
                </a:solidFill>
                <a:highlight>
                  <a:srgbClr val="000000"/>
                </a:highlight>
              </a:rPr>
              <a:t>Supervised Learning</a:t>
            </a:r>
            <a:endParaRPr lang="it-IT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EF3EFA-BE06-865F-5900-9E6B96A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b="1" dirty="0"/>
              <a:t>1. Raccolta dati</a:t>
            </a:r>
            <a:r>
              <a:rPr lang="it-IT" sz="1800" dirty="0"/>
              <a:t> 📊</a:t>
            </a:r>
          </a:p>
          <a:p>
            <a:r>
              <a:rPr lang="it-IT" sz="1800" b="1" dirty="0"/>
              <a:t>2. </a:t>
            </a:r>
            <a:r>
              <a:rPr lang="it-IT" sz="1800" b="1" dirty="0" err="1"/>
              <a:t>Pre</a:t>
            </a:r>
            <a:r>
              <a:rPr lang="it-IT" sz="1800" b="1" dirty="0"/>
              <a:t>-processing dei dati 🛠️</a:t>
            </a:r>
          </a:p>
          <a:p>
            <a:pPr marL="0" indent="0">
              <a:buNone/>
            </a:pPr>
            <a:endParaRPr lang="it-IT" sz="1800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236E09-5E5F-0AE6-3A50-D55A7E8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333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3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K-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Fold</a:t>
            </a: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 Cross-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076" name="Picture 4" descr="K Fold Cross-Validation in Machine Learning? How does K Fold Work?">
            <a:extLst>
              <a:ext uri="{FF2B5EF4-FFF2-40B4-BE49-F238E27FC236}">
                <a16:creationId xmlns:a16="http://schemas.microsoft.com/office/drawing/2014/main" id="{44937A1A-2FAD-16EB-2A68-43A70499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" y="2871254"/>
            <a:ext cx="3137209" cy="23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79540C-EE45-965B-351D-F205C907F45E}"/>
              </a:ext>
            </a:extLst>
          </p:cNvPr>
          <p:cNvSpPr txBox="1"/>
          <p:nvPr/>
        </p:nvSpPr>
        <p:spPr>
          <a:xfrm>
            <a:off x="3742100" y="3478725"/>
            <a:ext cx="5510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Val Data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B13924F-EEB5-0E92-E939-7505E6A0A0CC}"/>
              </a:ext>
            </a:extLst>
          </p:cNvPr>
          <p:cNvSpPr txBox="1">
            <a:spLocks/>
          </p:cNvSpPr>
          <p:nvPr/>
        </p:nvSpPr>
        <p:spPr>
          <a:xfrm>
            <a:off x="4706982" y="3322986"/>
            <a:ext cx="6736084" cy="20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Quando </a:t>
            </a:r>
            <a:r>
              <a:rPr lang="it-IT" sz="1800" i="0" dirty="0">
                <a:solidFill>
                  <a:schemeClr val="tx1"/>
                </a:solidFill>
                <a:effectLst/>
                <a:latin typeface="+mn-lt"/>
              </a:rPr>
              <a:t>NON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usarlo?</a:t>
            </a:r>
          </a:p>
          <a:p>
            <a:endParaRPr lang="it-IT" sz="1000" b="1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it-IT" sz="1000" i="0" dirty="0">
              <a:solidFill>
                <a:srgbClr val="ECECEC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Dati Temporali o Sequenziali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Grandi set di dati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  <a:sym typeface="Wingdings" pitchFamily="2" charset="2"/>
              </a:rPr>
              <a:t> problemi computazionali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Elevata variabilità dei dati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65909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333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3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K-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Fold</a:t>
            </a: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 Cross-</a:t>
            </a:r>
            <a:r>
              <a:rPr lang="it-IT" sz="1800" b="1" i="0" dirty="0" err="1">
                <a:solidFill>
                  <a:srgbClr val="242424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076" name="Picture 4" descr="K Fold Cross-Validation in Machine Learning? How does K Fold Work?">
            <a:extLst>
              <a:ext uri="{FF2B5EF4-FFF2-40B4-BE49-F238E27FC236}">
                <a16:creationId xmlns:a16="http://schemas.microsoft.com/office/drawing/2014/main" id="{44937A1A-2FAD-16EB-2A68-43A70499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0" y="2871254"/>
            <a:ext cx="3137209" cy="23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79540C-EE45-965B-351D-F205C907F45E}"/>
              </a:ext>
            </a:extLst>
          </p:cNvPr>
          <p:cNvSpPr txBox="1"/>
          <p:nvPr/>
        </p:nvSpPr>
        <p:spPr>
          <a:xfrm>
            <a:off x="3742100" y="3478725"/>
            <a:ext cx="5510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Val Data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6C740F-BBBF-4149-976D-74D7CECA2604}"/>
              </a:ext>
            </a:extLst>
          </p:cNvPr>
          <p:cNvSpPr txBox="1">
            <a:spLocks/>
          </p:cNvSpPr>
          <p:nvPr/>
        </p:nvSpPr>
        <p:spPr>
          <a:xfrm>
            <a:off x="4746677" y="3498709"/>
            <a:ext cx="6736084" cy="242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Osservazioni</a:t>
            </a:r>
          </a:p>
          <a:p>
            <a:endParaRPr lang="it-IT" sz="1800" b="1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i="0" dirty="0">
              <a:solidFill>
                <a:schemeClr val="tx1"/>
              </a:solidFill>
              <a:latin typeface="+mn-lt"/>
            </a:endParaRPr>
          </a:p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È possibile integrare il concetto della «stratificazione» anche 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qui. O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gni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+mn-lt"/>
              </a:rPr>
              <a:t>fold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in una </a:t>
            </a:r>
            <a:r>
              <a:rPr lang="it-IT" sz="1800" b="0" dirty="0" err="1">
                <a:solidFill>
                  <a:schemeClr val="tx1"/>
                </a:solidFill>
                <a:effectLst/>
                <a:latin typeface="+mn-lt"/>
              </a:rPr>
              <a:t>Stratified</a:t>
            </a:r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 K-</a:t>
            </a:r>
            <a:r>
              <a:rPr lang="it-IT" sz="1800" b="0" dirty="0" err="1">
                <a:solidFill>
                  <a:schemeClr val="tx1"/>
                </a:solidFill>
                <a:effectLst/>
                <a:latin typeface="+mn-lt"/>
              </a:rPr>
              <a:t>Fold</a:t>
            </a:r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 Cross-</a:t>
            </a:r>
            <a:r>
              <a:rPr lang="it-IT" sz="1800" b="0" dirty="0" err="1">
                <a:solidFill>
                  <a:schemeClr val="tx1"/>
                </a:solidFill>
                <a:effectLst/>
                <a:latin typeface="+mn-lt"/>
              </a:rPr>
              <a:t>Validation</a:t>
            </a:r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contiene approssimativamente la stessa proporzione di classi.</a:t>
            </a:r>
          </a:p>
        </p:txBody>
      </p:sp>
    </p:spTree>
    <p:extLst>
      <p:ext uri="{BB962C8B-B14F-4D97-AF65-F5344CB8AC3E}">
        <p14:creationId xmlns:p14="http://schemas.microsoft.com/office/powerpoint/2010/main" val="4071303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471225"/>
            <a:ext cx="7048600" cy="1569660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LeaveOneOut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LeaveOneOut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loo.split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(X):   </a:t>
            </a:r>
          </a:p>
          <a:p>
            <a:r>
              <a:rPr lang="it-IT" sz="16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X_val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y_val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2791196"/>
            <a:ext cx="6736084" cy="14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4"/>
            </a:pP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Leave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+mn-lt"/>
              </a:rPr>
              <a:t>-One-Out Cross-</a:t>
            </a: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Validation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it-IT" sz="1800" b="0" i="0" dirty="0">
                <a:solidFill>
                  <a:schemeClr val="tx1"/>
                </a:solidFill>
                <a:latin typeface="+mn-lt"/>
              </a:rPr>
              <a:t>p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er ogni iterazione, tutti i dati ad eccezione di un'unica osservazione vengono utilizzati per l'addestramento del modello. L'osservazione esclusa viene quindi impiegata come set di validazione. </a:t>
            </a:r>
          </a:p>
        </p:txBody>
      </p:sp>
      <p:pic>
        <p:nvPicPr>
          <p:cNvPr id="1026" name="Picture 2" descr="gif , omini intelligenti !! | Giphy, Sculpture lessons, Powerpoint animation">
            <a:extLst>
              <a:ext uri="{FF2B5EF4-FFF2-40B4-BE49-F238E27FC236}">
                <a16:creationId xmlns:a16="http://schemas.microsoft.com/office/drawing/2014/main" id="{127ADCC0-747F-832D-87F5-F679AC5A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4" y="4810505"/>
            <a:ext cx="2207311" cy="173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articolazione, arte&#10;&#10;Descrizione generata automaticamente">
            <a:extLst>
              <a:ext uri="{FF2B5EF4-FFF2-40B4-BE49-F238E27FC236}">
                <a16:creationId xmlns:a16="http://schemas.microsoft.com/office/drawing/2014/main" id="{B5B19CCA-EA9C-2AAE-7BCB-4BECCFFE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14" y="4918627"/>
            <a:ext cx="880717" cy="13853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459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333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4"/>
            </a:pP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Leave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+mn-lt"/>
              </a:rPr>
              <a:t>-One-Out Cross-</a:t>
            </a: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26" name="Picture 2" descr="gif , omini intelligenti !! | Giphy, Sculpture lessons, Powerpoint animation">
            <a:extLst>
              <a:ext uri="{FF2B5EF4-FFF2-40B4-BE49-F238E27FC236}">
                <a16:creationId xmlns:a16="http://schemas.microsoft.com/office/drawing/2014/main" id="{127ADCC0-747F-832D-87F5-F679AC5A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4" y="4810505"/>
            <a:ext cx="2207311" cy="173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articolazione, arte&#10;&#10;Descrizione generata automaticamente">
            <a:extLst>
              <a:ext uri="{FF2B5EF4-FFF2-40B4-BE49-F238E27FC236}">
                <a16:creationId xmlns:a16="http://schemas.microsoft.com/office/drawing/2014/main" id="{B5B19CCA-EA9C-2AAE-7BCB-4BECCFFE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14" y="4918627"/>
            <a:ext cx="880717" cy="13853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B13924F-EEB5-0E92-E939-7505E6A0A0CC}"/>
              </a:ext>
            </a:extLst>
          </p:cNvPr>
          <p:cNvSpPr txBox="1">
            <a:spLocks/>
          </p:cNvSpPr>
          <p:nvPr/>
        </p:nvSpPr>
        <p:spPr>
          <a:xfrm>
            <a:off x="4706982" y="3322986"/>
            <a:ext cx="6736084" cy="202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Quando </a:t>
            </a:r>
            <a:r>
              <a:rPr lang="it-IT" sz="1800" i="0" dirty="0">
                <a:solidFill>
                  <a:schemeClr val="tx1"/>
                </a:solidFill>
                <a:effectLst/>
                <a:latin typeface="+mn-lt"/>
              </a:rPr>
              <a:t>NON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usarlo?</a:t>
            </a:r>
          </a:p>
          <a:p>
            <a:endParaRPr lang="it-IT" sz="1000" b="1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it-IT" sz="1000" i="0" dirty="0">
              <a:solidFill>
                <a:srgbClr val="ECECEC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Dati Temporali o Sequenziali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Grandi set di dati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  <a:sym typeface="Wingdings" pitchFamily="2" charset="2"/>
              </a:rPr>
              <a:t> problemi computazionali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0" i="0" dirty="0">
                <a:solidFill>
                  <a:schemeClr val="tx1"/>
                </a:solidFill>
                <a:latin typeface="+mn-lt"/>
                <a:sym typeface="Wingdings" pitchFamily="2" charset="2"/>
              </a:rPr>
              <a:t>Elevata variabilità dei dati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430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gif , omini intelligenti !! | Giphy, Sculpture lessons, Powerpoint animation">
            <a:extLst>
              <a:ext uri="{FF2B5EF4-FFF2-40B4-BE49-F238E27FC236}">
                <a16:creationId xmlns:a16="http://schemas.microsoft.com/office/drawing/2014/main" id="{127ADCC0-747F-832D-87F5-F679AC5A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4" y="4810505"/>
            <a:ext cx="2207311" cy="173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articolazione, arte&#10;&#10;Descrizione generata automaticamente">
            <a:extLst>
              <a:ext uri="{FF2B5EF4-FFF2-40B4-BE49-F238E27FC236}">
                <a16:creationId xmlns:a16="http://schemas.microsoft.com/office/drawing/2014/main" id="{B5B19CCA-EA9C-2AAE-7BCB-4BECCFFE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14" y="4918627"/>
            <a:ext cx="880717" cy="13853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6C740F-BBBF-4149-976D-74D7CECA2604}"/>
              </a:ext>
            </a:extLst>
          </p:cNvPr>
          <p:cNvSpPr txBox="1">
            <a:spLocks/>
          </p:cNvSpPr>
          <p:nvPr/>
        </p:nvSpPr>
        <p:spPr>
          <a:xfrm>
            <a:off x="4746677" y="3498709"/>
            <a:ext cx="6736084" cy="242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Osservazioni</a:t>
            </a:r>
          </a:p>
          <a:p>
            <a:endParaRPr lang="it-IT" sz="1800" b="1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i="0" dirty="0">
              <a:solidFill>
                <a:schemeClr val="tx1"/>
              </a:solidFill>
              <a:latin typeface="+mn-lt"/>
            </a:endParaRPr>
          </a:p>
          <a:p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Si tratta di una procedura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+mn-lt"/>
              </a:rPr>
              <a:t>computazionalmente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+mn-lt"/>
              </a:rPr>
              <a:t> costosa da eseguire, sebbene dia luogo a una stima più affidabile. Particolarmente appropriata per dataset piccoli.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E3699192-9B09-35DD-F7E1-D695B1416763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333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4"/>
            </a:pP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Leave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+mn-lt"/>
              </a:rPr>
              <a:t>-One-Out Cross-</a:t>
            </a:r>
            <a:r>
              <a:rPr lang="it-IT" sz="1800" b="1" i="0" dirty="0" err="1">
                <a:solidFill>
                  <a:schemeClr val="tx1"/>
                </a:solidFill>
                <a:effectLst/>
                <a:latin typeface="+mn-lt"/>
              </a:rPr>
              <a:t>Validation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5693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471225"/>
            <a:ext cx="7048600" cy="1323439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it-IT" sz="16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TimeSeriesSplit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tscv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TimeSeriesSplit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n_splits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tscv.split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it-IT" sz="16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14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5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Time Series Splitting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it-IT" sz="1600" b="0" i="0" dirty="0">
                <a:solidFill>
                  <a:schemeClr val="tx1"/>
                </a:solidFill>
                <a:latin typeface="+mn-lt"/>
              </a:rPr>
              <a:t>invece di mescolare casualmente i dati, come in </a:t>
            </a:r>
            <a:r>
              <a:rPr lang="it-IT" sz="1600" b="0" dirty="0">
                <a:solidFill>
                  <a:schemeClr val="tx1"/>
                </a:solidFill>
                <a:latin typeface="+mn-lt"/>
              </a:rPr>
              <a:t>k-</a:t>
            </a:r>
            <a:r>
              <a:rPr lang="it-IT" sz="1600" b="0" dirty="0" err="1">
                <a:solidFill>
                  <a:schemeClr val="tx1"/>
                </a:solidFill>
                <a:latin typeface="+mn-lt"/>
              </a:rPr>
              <a:t>fold</a:t>
            </a:r>
            <a:r>
              <a:rPr lang="it-IT" sz="1600" b="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it-IT" sz="1600" b="0" i="0" dirty="0" err="1">
                <a:solidFill>
                  <a:schemeClr val="tx1"/>
                </a:solidFill>
                <a:latin typeface="+mn-lt"/>
              </a:rPr>
              <a:t>TimeSeriesSplit</a:t>
            </a:r>
            <a:r>
              <a:rPr lang="it-IT" sz="1600" b="0" i="0" dirty="0">
                <a:solidFill>
                  <a:schemeClr val="tx1"/>
                </a:solidFill>
                <a:latin typeface="+mn-lt"/>
              </a:rPr>
              <a:t> mantiene l'ordine temporale. Il dataset è diviso in più segmenti consecutivi, con ogni segmento che utilizza i dati passati per l'addestramento e i dati futuri per il test. Ciò simula lo scenario reale in cui un modello viene addestrato su dati storici e valutato su dati futuri.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2" name="Picture 8" descr="GIF transparente arena - GIF animado en GIFER">
            <a:extLst>
              <a:ext uri="{FF2B5EF4-FFF2-40B4-BE49-F238E27FC236}">
                <a16:creationId xmlns:a16="http://schemas.microsoft.com/office/drawing/2014/main" id="{02371894-CB85-A841-C76E-7934AFB5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67" y="4241445"/>
            <a:ext cx="500245" cy="73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GIF transparente arena - GIF animado en GIFER">
            <a:extLst>
              <a:ext uri="{FF2B5EF4-FFF2-40B4-BE49-F238E27FC236}">
                <a16:creationId xmlns:a16="http://schemas.microsoft.com/office/drawing/2014/main" id="{F72E7701-CD7A-4FD8-C668-68B52FC3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4719" y="2508360"/>
            <a:ext cx="677122" cy="9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IF transparente arena - GIF animado en GIFER">
            <a:extLst>
              <a:ext uri="{FF2B5EF4-FFF2-40B4-BE49-F238E27FC236}">
                <a16:creationId xmlns:a16="http://schemas.microsoft.com/office/drawing/2014/main" id="{50935A26-C830-F0EF-A8FC-5A86EE914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46687" y="4816489"/>
            <a:ext cx="422695" cy="6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12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B34248-3C9D-A836-0A25-D480CDA8DEF2}"/>
              </a:ext>
            </a:extLst>
          </p:cNvPr>
          <p:cNvSpPr txBox="1"/>
          <p:nvPr/>
        </p:nvSpPr>
        <p:spPr>
          <a:xfrm>
            <a:off x="4706982" y="4471225"/>
            <a:ext cx="7048600" cy="1323439"/>
          </a:xfrm>
          <a:prstGeom prst="rect">
            <a:avLst/>
          </a:prstGeom>
          <a:solidFill>
            <a:srgbClr val="69B19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it-IT" sz="16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GroupKFold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group_kfold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GroupKFold</a:t>
            </a:r>
            <a:r>
              <a:rPr lang="it-IT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n_splits</a:t>
            </a:r>
            <a:r>
              <a:rPr lang="it-IT" sz="1600" dirty="0"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6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5</a:t>
            </a:r>
            <a:r>
              <a:rPr lang="it-IT" sz="1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b="0" i="0" dirty="0">
                <a:solidFill>
                  <a:srgbClr val="AA0D9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group_kfold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r>
              <a:rPr lang="it-IT" sz="1600" dirty="0">
                <a:solidFill>
                  <a:srgbClr val="2424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X[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y[</a:t>
            </a:r>
            <a:r>
              <a:rPr lang="it-IT" sz="1600" b="0" i="0" dirty="0" err="1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test_index</a:t>
            </a:r>
            <a:r>
              <a:rPr lang="it-IT" sz="1600" b="0" i="0" dirty="0">
                <a:solidFill>
                  <a:srgbClr val="2424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2935359"/>
            <a:ext cx="6736084" cy="14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6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Group Splitting</a:t>
            </a:r>
            <a:r>
              <a:rPr lang="it-IT" sz="1800" i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it-IT" sz="1800" b="0" i="0" dirty="0">
                <a:solidFill>
                  <a:srgbClr val="0D0D0D"/>
                </a:solidFill>
                <a:latin typeface="+mn-lt"/>
              </a:rPr>
              <a:t>p</a:t>
            </a:r>
            <a:r>
              <a:rPr lang="it-IT" sz="1800" b="0" i="0" dirty="0">
                <a:solidFill>
                  <a:srgbClr val="0D0D0D"/>
                </a:solidFill>
                <a:effectLst/>
                <a:latin typeface="+mn-lt"/>
              </a:rPr>
              <a:t>articolarmente utile quando i dati presentano raggruppamenti naturali che possono influenzare l'addestramento del modello. L'obiettivo è garantire che i dati dello stesso gruppo non siano mai divisi tra i set di addestramento e di test. 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78" name="Picture 6" descr="Funny Gifs : homer simpson GIF - VSGIF.com">
            <a:extLst>
              <a:ext uri="{FF2B5EF4-FFF2-40B4-BE49-F238E27FC236}">
                <a16:creationId xmlns:a16="http://schemas.microsoft.com/office/drawing/2014/main" id="{45CAF9AF-D4BA-432A-5459-CA65D9DF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79" y="4216400"/>
            <a:ext cx="1482083" cy="113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mer Exercising GIFs - Find &amp; Share on GIPHY">
            <a:extLst>
              <a:ext uri="{FF2B5EF4-FFF2-40B4-BE49-F238E27FC236}">
                <a16:creationId xmlns:a16="http://schemas.microsoft.com/office/drawing/2014/main" id="{D72A37E2-E59E-3453-88A2-51EB03E1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1" y="2033603"/>
            <a:ext cx="1368037" cy="13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154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2" y="642593"/>
            <a:ext cx="6736084" cy="1744183"/>
          </a:xfrm>
        </p:spPr>
        <p:txBody>
          <a:bodyPr>
            <a:normAutofit/>
          </a:bodyPr>
          <a:lstStyle/>
          <a:p>
            <a:r>
              <a:rPr lang="it-IT" dirty="0"/>
              <a:t>Preparazione dei dati per il </a:t>
            </a:r>
            <a:r>
              <a:rPr lang="it-IT" dirty="0" err="1"/>
              <a:t>Supervised</a:t>
            </a:r>
            <a:r>
              <a:rPr lang="it-IT" dirty="0"/>
              <a:t> Learning 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68EFA0A-F051-5C04-912B-CED4942E8F3F}"/>
              </a:ext>
            </a:extLst>
          </p:cNvPr>
          <p:cNvSpPr txBox="1">
            <a:spLocks/>
          </p:cNvSpPr>
          <p:nvPr/>
        </p:nvSpPr>
        <p:spPr>
          <a:xfrm>
            <a:off x="4706982" y="1514684"/>
            <a:ext cx="6736084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2400" u="sng" dirty="0"/>
              <a:t>Data Splitting</a:t>
            </a:r>
          </a:p>
        </p:txBody>
      </p:sp>
      <p:sp>
        <p:nvSpPr>
          <p:cNvPr id="9" name="Cilindro 8">
            <a:extLst>
              <a:ext uri="{FF2B5EF4-FFF2-40B4-BE49-F238E27FC236}">
                <a16:creationId xmlns:a16="http://schemas.microsoft.com/office/drawing/2014/main" id="{D9B1912F-F9D5-B064-30F0-3987EE17A52F}"/>
              </a:ext>
            </a:extLst>
          </p:cNvPr>
          <p:cNvSpPr/>
          <p:nvPr/>
        </p:nvSpPr>
        <p:spPr>
          <a:xfrm>
            <a:off x="677547" y="3234916"/>
            <a:ext cx="1151467" cy="2898323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ilindro 9">
            <a:extLst>
              <a:ext uri="{FF2B5EF4-FFF2-40B4-BE49-F238E27FC236}">
                <a16:creationId xmlns:a16="http://schemas.microsoft.com/office/drawing/2014/main" id="{688DA81F-6A1E-2B89-BFC2-143CCAA6E177}"/>
              </a:ext>
            </a:extLst>
          </p:cNvPr>
          <p:cNvSpPr/>
          <p:nvPr/>
        </p:nvSpPr>
        <p:spPr>
          <a:xfrm>
            <a:off x="1829012" y="4709972"/>
            <a:ext cx="1151467" cy="1476232"/>
          </a:xfrm>
          <a:prstGeom prst="ca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ilindro 10">
            <a:extLst>
              <a:ext uri="{FF2B5EF4-FFF2-40B4-BE49-F238E27FC236}">
                <a16:creationId xmlns:a16="http://schemas.microsoft.com/office/drawing/2014/main" id="{428855CB-681F-7349-7B9A-80097FDFEF69}"/>
              </a:ext>
            </a:extLst>
          </p:cNvPr>
          <p:cNvSpPr/>
          <p:nvPr/>
        </p:nvSpPr>
        <p:spPr>
          <a:xfrm>
            <a:off x="2902929" y="5167217"/>
            <a:ext cx="1151467" cy="1025939"/>
          </a:xfrm>
          <a:prstGeom prst="ca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B6CE3848-E2E4-0656-2C1B-8B762CE739C6}"/>
              </a:ext>
            </a:extLst>
          </p:cNvPr>
          <p:cNvSpPr txBox="1">
            <a:spLocks/>
          </p:cNvSpPr>
          <p:nvPr/>
        </p:nvSpPr>
        <p:spPr>
          <a:xfrm>
            <a:off x="4706982" y="3005280"/>
            <a:ext cx="6736084" cy="333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342900" indent="-342900">
              <a:buFont typeface="+mj-lt"/>
              <a:buAutoNum type="arabicPeriod" startAt="6"/>
            </a:pPr>
            <a:r>
              <a:rPr lang="it-IT" sz="1800" b="1" i="0" dirty="0">
                <a:solidFill>
                  <a:srgbClr val="242424"/>
                </a:solidFill>
                <a:effectLst/>
                <a:latin typeface="+mn-lt"/>
              </a:rPr>
              <a:t>Group Splitting</a:t>
            </a:r>
            <a:endParaRPr lang="it-IT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02FB8A-7DFF-9E2C-C081-8861E5581337}"/>
              </a:ext>
            </a:extLst>
          </p:cNvPr>
          <p:cNvSpPr/>
          <p:nvPr/>
        </p:nvSpPr>
        <p:spPr>
          <a:xfrm>
            <a:off x="3840480" y="3509010"/>
            <a:ext cx="354330" cy="1257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D6C740F-BBBF-4149-976D-74D7CECA2604}"/>
              </a:ext>
            </a:extLst>
          </p:cNvPr>
          <p:cNvSpPr txBox="1">
            <a:spLocks/>
          </p:cNvSpPr>
          <p:nvPr/>
        </p:nvSpPr>
        <p:spPr>
          <a:xfrm>
            <a:off x="4746677" y="3498709"/>
            <a:ext cx="6736084" cy="242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t-IT" sz="1800" b="0" dirty="0">
                <a:solidFill>
                  <a:schemeClr val="tx1"/>
                </a:solidFill>
                <a:effectLst/>
                <a:latin typeface="+mn-lt"/>
              </a:rPr>
              <a:t>Osservazioni</a:t>
            </a:r>
          </a:p>
          <a:p>
            <a:endParaRPr lang="it-IT" sz="1800" b="1" i="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800" i="0" dirty="0">
              <a:solidFill>
                <a:schemeClr val="tx1"/>
              </a:solidFill>
              <a:latin typeface="+mn-lt"/>
            </a:endParaRPr>
          </a:p>
          <a:p>
            <a:r>
              <a:rPr lang="it-IT" sz="1800" b="0" i="0" dirty="0">
                <a:solidFill>
                  <a:srgbClr val="0D0D0D"/>
                </a:solidFill>
                <a:effectLst/>
                <a:latin typeface="+mn-lt"/>
              </a:rPr>
              <a:t>Questo approccio si rivela particolarmente importante in esperimenti dove si desidera evitare che le </a:t>
            </a:r>
            <a:r>
              <a:rPr lang="it-IT" sz="1800" i="0" dirty="0">
                <a:solidFill>
                  <a:srgbClr val="0D0D0D"/>
                </a:solidFill>
                <a:effectLst/>
                <a:latin typeface="+mn-lt"/>
              </a:rPr>
              <a:t>caratteristiche biometriche</a:t>
            </a:r>
            <a:r>
              <a:rPr lang="it-IT" sz="1800" b="0" i="0" dirty="0">
                <a:solidFill>
                  <a:srgbClr val="0D0D0D"/>
                </a:solidFill>
                <a:effectLst/>
                <a:latin typeface="+mn-lt"/>
              </a:rPr>
              <a:t> specifiche dei soggetti influenzino i risultati, garantendo così che il modello possa generalizzare efficacemente su nuovi individui non inclusi nella fase di addestramento</a:t>
            </a:r>
            <a:r>
              <a:rPr lang="it-IT" sz="1800" b="0" i="0" dirty="0">
                <a:solidFill>
                  <a:srgbClr val="0D0D0D"/>
                </a:solidFill>
                <a:effectLst/>
                <a:latin typeface="+mn-lt"/>
                <a:sym typeface="Wingdings" pitchFamily="2" charset="2"/>
              </a:rPr>
              <a:t> </a:t>
            </a:r>
            <a:r>
              <a:rPr lang="it-IT" sz="1800" i="0" u="sng" dirty="0">
                <a:solidFill>
                  <a:srgbClr val="0D0D0D"/>
                </a:solidFill>
                <a:effectLst/>
                <a:latin typeface="+mn-lt"/>
                <a:sym typeface="Wingdings" pitchFamily="2" charset="2"/>
              </a:rPr>
              <a:t>Sperimentazione </a:t>
            </a:r>
            <a:r>
              <a:rPr lang="it-IT" sz="1800" i="0" u="sng" dirty="0" err="1">
                <a:solidFill>
                  <a:srgbClr val="0D0D0D"/>
                </a:solidFill>
                <a:effectLst/>
                <a:latin typeface="+mn-lt"/>
                <a:sym typeface="Wingdings" pitchFamily="2" charset="2"/>
              </a:rPr>
              <a:t>Subject</a:t>
            </a:r>
            <a:r>
              <a:rPr lang="it-IT" sz="1800" i="0" u="sng" dirty="0">
                <a:solidFill>
                  <a:srgbClr val="0D0D0D"/>
                </a:solidFill>
                <a:effectLst/>
                <a:latin typeface="+mn-lt"/>
                <a:sym typeface="Wingdings" pitchFamily="2" charset="2"/>
              </a:rPr>
              <a:t> Independent</a:t>
            </a:r>
            <a:endParaRPr lang="it-IT" sz="1800" i="0" u="sng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6" descr="Funny Gifs : homer simpson GIF - VSGIF.com">
            <a:extLst>
              <a:ext uri="{FF2B5EF4-FFF2-40B4-BE49-F238E27FC236}">
                <a16:creationId xmlns:a16="http://schemas.microsoft.com/office/drawing/2014/main" id="{071A245C-E20B-EE70-96A5-8C00C38E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79" y="4216400"/>
            <a:ext cx="1482083" cy="113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omer Exercising GIFs - Find &amp; Share on GIPHY">
            <a:extLst>
              <a:ext uri="{FF2B5EF4-FFF2-40B4-BE49-F238E27FC236}">
                <a16:creationId xmlns:a16="http://schemas.microsoft.com/office/drawing/2014/main" id="{BF6C3F61-78D8-A9DC-A45C-73CDFB1C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1" y="2033603"/>
            <a:ext cx="1368037" cy="13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20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2306088D-0B1F-9CFC-B0C1-913D97B7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9" y="0"/>
            <a:ext cx="7039896" cy="6872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34BFF5C-2B97-F621-9CBC-5F42C81B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b="0" cap="all" spc="-100" dirty="0" err="1">
                <a:solidFill>
                  <a:schemeClr val="tx1"/>
                </a:solidFill>
              </a:rPr>
              <a:t>Metriche</a:t>
            </a:r>
            <a:r>
              <a:rPr lang="en-US" sz="3600" b="0" cap="all" spc="-100" dirty="0">
                <a:solidFill>
                  <a:schemeClr val="tx1"/>
                </a:solidFill>
              </a:rPr>
              <a:t> di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valutazione</a:t>
            </a:r>
            <a:r>
              <a:rPr lang="en-US" sz="3600" b="0" cap="all" spc="-100" dirty="0">
                <a:solidFill>
                  <a:schemeClr val="tx1"/>
                </a:solidFill>
              </a:rPr>
              <a:t>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delle</a:t>
            </a:r>
            <a:r>
              <a:rPr lang="en-US" sz="3600" b="0" cap="all" spc="-100" dirty="0">
                <a:solidFill>
                  <a:schemeClr val="tx1"/>
                </a:solidFill>
              </a:rPr>
              <a:t>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prestazioni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CE99B1-CB70-E483-DEF5-3B6908DF05EA}"/>
              </a:ext>
            </a:extLst>
          </p:cNvPr>
          <p:cNvSpPr txBox="1"/>
          <p:nvPr/>
        </p:nvSpPr>
        <p:spPr>
          <a:xfrm>
            <a:off x="8386916" y="6548013"/>
            <a:ext cx="36411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>
                <a:highlight>
                  <a:srgbClr val="FFFF00"/>
                </a:highlight>
              </a:rPr>
              <a:t>Fonte: </a:t>
            </a:r>
            <a:r>
              <a:rPr lang="it-IT" sz="1050" dirty="0">
                <a:solidFill>
                  <a:srgbClr val="C14781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https://www.craiyon.com</a:t>
            </a:r>
            <a:r>
              <a:rPr lang="it-IT" sz="1050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050" dirty="0">
                <a:highlight>
                  <a:srgbClr val="FFFF00"/>
                </a:highlight>
              </a:rPr>
              <a:t> Anno 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83710-0071-E113-C63F-2012EF0D102C}"/>
              </a:ext>
            </a:extLst>
          </p:cNvPr>
          <p:cNvSpPr txBox="1"/>
          <p:nvPr/>
        </p:nvSpPr>
        <p:spPr>
          <a:xfrm>
            <a:off x="550333" y="4334933"/>
            <a:ext cx="3742267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 err="1"/>
              <a:t>Supervised</a:t>
            </a:r>
            <a:r>
              <a:rPr lang="it-IT" sz="2400" i="1" dirty="0"/>
              <a:t> Learning</a:t>
            </a:r>
          </a:p>
          <a:p>
            <a:pPr algn="ctr"/>
            <a:r>
              <a:rPr lang="it-IT" sz="2400" i="1" dirty="0"/>
              <a:t>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3627585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237C7779-9163-B02D-83CC-7FBA4E947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 b="242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34BFF5C-2B97-F621-9CBC-5F42C81B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b="0" cap="all" spc="-100" dirty="0" err="1">
                <a:solidFill>
                  <a:schemeClr val="tx1"/>
                </a:solidFill>
              </a:rPr>
              <a:t>Metriche</a:t>
            </a:r>
            <a:r>
              <a:rPr lang="en-US" sz="3600" b="0" cap="all" spc="-100" dirty="0">
                <a:solidFill>
                  <a:schemeClr val="tx1"/>
                </a:solidFill>
              </a:rPr>
              <a:t> di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valutazione</a:t>
            </a:r>
            <a:r>
              <a:rPr lang="en-US" sz="3600" b="0" cap="all" spc="-100" dirty="0">
                <a:solidFill>
                  <a:schemeClr val="tx1"/>
                </a:solidFill>
              </a:rPr>
              <a:t>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delle</a:t>
            </a:r>
            <a:r>
              <a:rPr lang="en-US" sz="3600" b="0" cap="all" spc="-100" dirty="0">
                <a:solidFill>
                  <a:schemeClr val="tx1"/>
                </a:solidFill>
              </a:rPr>
              <a:t> </a:t>
            </a:r>
            <a:r>
              <a:rPr lang="en-US" sz="3600" b="0" cap="all" spc="-100" dirty="0" err="1">
                <a:solidFill>
                  <a:schemeClr val="tx1"/>
                </a:solidFill>
              </a:rPr>
              <a:t>prestazioni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CE99B1-CB70-E483-DEF5-3B6908DF05EA}"/>
              </a:ext>
            </a:extLst>
          </p:cNvPr>
          <p:cNvSpPr txBox="1"/>
          <p:nvPr/>
        </p:nvSpPr>
        <p:spPr>
          <a:xfrm>
            <a:off x="8839200" y="6548013"/>
            <a:ext cx="3188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Fonte: </a:t>
            </a:r>
            <a:r>
              <a:rPr lang="it-IT" sz="1050" dirty="0">
                <a:highlight>
                  <a:srgbClr val="FFFF00"/>
                </a:highlight>
                <a:hlinkClick r:id="rId4"/>
              </a:rPr>
              <a:t>https://www.craiyon.com/</a:t>
            </a:r>
            <a:r>
              <a:rPr lang="it-IT" sz="1050" dirty="0">
                <a:highlight>
                  <a:srgbClr val="FFFF00"/>
                </a:highlight>
              </a:rPr>
              <a:t>, Anno 2024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83710-0071-E113-C63F-2012EF0D102C}"/>
              </a:ext>
            </a:extLst>
          </p:cNvPr>
          <p:cNvSpPr txBox="1"/>
          <p:nvPr/>
        </p:nvSpPr>
        <p:spPr>
          <a:xfrm>
            <a:off x="550333" y="4334933"/>
            <a:ext cx="3742267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 err="1"/>
              <a:t>Supervised</a:t>
            </a:r>
            <a:r>
              <a:rPr lang="it-IT" sz="2400" i="1" dirty="0"/>
              <a:t> Learning</a:t>
            </a:r>
          </a:p>
          <a:p>
            <a:pPr algn="ctr"/>
            <a:r>
              <a:rPr lang="it-IT" sz="2400" i="1" dirty="0"/>
              <a:t>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247552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B66A36-92A7-05F3-6022-C215574A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28" y="405113"/>
            <a:ext cx="3161963" cy="6076709"/>
          </a:xfrm>
        </p:spPr>
        <p:txBody>
          <a:bodyPr anchor="ctr">
            <a:normAutofit/>
          </a:bodyPr>
          <a:lstStyle/>
          <a:p>
            <a:pPr algn="ctr"/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 valore del </a:t>
            </a:r>
            <a:r>
              <a:rPr lang="it-IT" sz="3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</a:t>
            </a:r>
            <a:r>
              <a:rPr lang="it-IT" sz="3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-processing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D7F3EE-AC6C-9C10-9169-487FDCE9078A}"/>
              </a:ext>
            </a:extLst>
          </p:cNvPr>
          <p:cNvSpPr txBox="1"/>
          <p:nvPr/>
        </p:nvSpPr>
        <p:spPr>
          <a:xfrm>
            <a:off x="1126503" y="2413337"/>
            <a:ext cx="60991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</a:t>
            </a:r>
            <a:r>
              <a:rPr lang="it-IT" b="1" i="1" dirty="0" err="1"/>
              <a:t>pre</a:t>
            </a:r>
            <a:r>
              <a:rPr lang="it-IT" b="1" i="1" dirty="0"/>
              <a:t>-processing dei dati</a:t>
            </a:r>
            <a:r>
              <a:rPr lang="it-IT" i="1" dirty="0"/>
              <a:t> </a:t>
            </a:r>
            <a:r>
              <a:rPr lang="it-IT" dirty="0"/>
              <a:t>è una fase fondamentale nella pipeline di </a:t>
            </a:r>
            <a:r>
              <a:rPr lang="it-IT" b="1" dirty="0"/>
              <a:t>Machine Learning</a:t>
            </a:r>
            <a:r>
              <a:rPr lang="it-IT" dirty="0"/>
              <a:t>, in quanto la qualità dei dati </a:t>
            </a:r>
            <a:r>
              <a:rPr lang="it-IT" u="sng" dirty="0"/>
              <a:t>influisce</a:t>
            </a:r>
            <a:r>
              <a:rPr lang="it-IT" dirty="0"/>
              <a:t> direttamente sulle </a:t>
            </a:r>
            <a:r>
              <a:rPr lang="it-IT" u="sng" dirty="0"/>
              <a:t>prestazioni</a:t>
            </a:r>
            <a:r>
              <a:rPr lang="it-IT" dirty="0"/>
              <a:t> del modello. </a:t>
            </a:r>
          </a:p>
          <a:p>
            <a:endParaRPr lang="it-IT" dirty="0"/>
          </a:p>
          <a:p>
            <a:r>
              <a:rPr lang="it-IT" dirty="0"/>
              <a:t>Un dataset sporco o mal preparato può compromettere la capacità del modello di </a:t>
            </a:r>
            <a:r>
              <a:rPr lang="it-IT" i="1" dirty="0"/>
              <a:t>generalizzare</a:t>
            </a:r>
            <a:r>
              <a:rPr lang="it-IT" dirty="0"/>
              <a:t> bene su nuovi dati.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CC7988-3672-0EC0-B849-FB4FB765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D135499-1AF7-8586-C430-A475AF2C55BE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6C3B53-B3DA-E8A4-B74C-B8ED0A21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41" y="832181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b="0" spc="-100" dirty="0" err="1">
                <a:solidFill>
                  <a:schemeClr val="tx1"/>
                </a:solidFill>
              </a:rPr>
              <a:t>Matrice</a:t>
            </a:r>
            <a:r>
              <a:rPr lang="en-US" sz="3200" b="0" spc="-100" dirty="0">
                <a:solidFill>
                  <a:schemeClr val="tx1"/>
                </a:solidFill>
              </a:rPr>
              <a:t> di </a:t>
            </a:r>
            <a:r>
              <a:rPr lang="en-US" sz="3200" b="0" spc="-100" dirty="0" err="1">
                <a:solidFill>
                  <a:schemeClr val="tx1"/>
                </a:solidFill>
              </a:rPr>
              <a:t>confusione</a:t>
            </a:r>
            <a:endParaRPr lang="en-US" sz="3200" b="0" spc="-100" dirty="0">
              <a:solidFill>
                <a:schemeClr val="tx1"/>
              </a:solidFill>
            </a:endParaRP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A509E64-C8A5-334D-DF4B-EC74C4072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550232" y="2493785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b="1" i="1" dirty="0">
                <a:cs typeface="Times New Roman" panose="02020603050405020304" pitchFamily="18" charset="0"/>
              </a:rPr>
              <a:t>Matrice di confusione:</a:t>
            </a:r>
            <a:r>
              <a:rPr lang="it-IT" sz="2000" dirty="0">
                <a:cs typeface="Times New Roman" panose="02020603050405020304" pitchFamily="18" charset="0"/>
              </a:rPr>
              <a:t> una matrice che rappresenta le prestazioni di un algoritmo di apprendimento. La matrice di confusione è semplicemente una matrice quadrata che rileva il conteggio dei veri positivi e dei veri negativi, dei falsi positivi e dei falsi negativi nelle previsioni di un classificatore.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41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AF9E080-2C1C-917C-B125-02CC0939C88F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6C3B53-B3DA-E8A4-B74C-B8ED0A21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 err="1">
                <a:solidFill>
                  <a:schemeClr val="tx1"/>
                </a:solidFill>
              </a:rPr>
              <a:t>Accuracy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743296" y="1848910"/>
            <a:ext cx="4876558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dirty="0"/>
              <a:t>L’</a:t>
            </a:r>
            <a:r>
              <a:rPr lang="it-IT" sz="2000" b="1" i="1" dirty="0" err="1"/>
              <a:t>Accuracy</a:t>
            </a:r>
            <a:r>
              <a:rPr lang="it-IT" sz="2000" dirty="0"/>
              <a:t>, o </a:t>
            </a:r>
            <a:r>
              <a:rPr lang="it-IT" sz="2000" i="1" dirty="0"/>
              <a:t>accuratezza</a:t>
            </a:r>
            <a:r>
              <a:rPr lang="it-IT" sz="2000" dirty="0"/>
              <a:t> è una metrica molto usata, immediatamente comprensibile e spesso valida. Essa indica la percentuale di classificazioni corrette: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480670" y="3890683"/>
                <a:ext cx="7401809" cy="616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Accuracy</a:t>
                </a:r>
                <a:r>
                  <a:rPr lang="it-IT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70" y="3890683"/>
                <a:ext cx="7401809" cy="616707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A7F9C5-8ACD-0B75-91E1-EAA2EB0BAB09}"/>
              </a:ext>
            </a:extLst>
          </p:cNvPr>
          <p:cNvSpPr txBox="1"/>
          <p:nvPr/>
        </p:nvSpPr>
        <p:spPr>
          <a:xfrm>
            <a:off x="7866001" y="4866098"/>
            <a:ext cx="3753852" cy="1200329"/>
          </a:xfrm>
          <a:prstGeom prst="rect">
            <a:avLst/>
          </a:prstGeom>
          <a:noFill/>
          <a:ln w="19050">
            <a:solidFill>
              <a:schemeClr val="accent6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>
                <a:cs typeface="Times New Roman" panose="02020603050405020304" pitchFamily="18" charset="0"/>
              </a:rPr>
              <a:t>Attenzione: </a:t>
            </a:r>
            <a:r>
              <a:rPr lang="it-IT" dirty="0">
                <a:cs typeface="Times New Roman" panose="02020603050405020304" pitchFamily="18" charset="0"/>
              </a:rPr>
              <a:t>p</a:t>
            </a:r>
            <a:r>
              <a:rPr lang="it-IT" b="0" i="0" dirty="0">
                <a:effectLst/>
                <a:cs typeface="Times New Roman" panose="02020603050405020304" pitchFamily="18" charset="0"/>
              </a:rPr>
              <a:t>uò essere ingannevole per dataset sbilanciati, dove una classe è molto più frequente dell'altra.</a:t>
            </a:r>
            <a:endParaRPr lang="it-IT" b="1" dirty="0">
              <a:cs typeface="Times New Roman" panose="02020603050405020304" pitchFamily="18" charset="0"/>
            </a:endParaRPr>
          </a:p>
        </p:txBody>
      </p:sp>
      <p:sp>
        <p:nvSpPr>
          <p:cNvPr id="6" name="Triangolo 5">
            <a:extLst>
              <a:ext uri="{FF2B5EF4-FFF2-40B4-BE49-F238E27FC236}">
                <a16:creationId xmlns:a16="http://schemas.microsoft.com/office/drawing/2014/main" id="{339C9DE4-A871-AA7D-45B1-EA238F07BB33}"/>
              </a:ext>
            </a:extLst>
          </p:cNvPr>
          <p:cNvSpPr/>
          <p:nvPr/>
        </p:nvSpPr>
        <p:spPr>
          <a:xfrm>
            <a:off x="7168229" y="4995393"/>
            <a:ext cx="697772" cy="548071"/>
          </a:xfrm>
          <a:prstGeom prst="triangle">
            <a:avLst/>
          </a:prstGeom>
          <a:solidFill>
            <a:srgbClr val="FFFF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7CC9E8C9-3A96-9D5E-4B95-EBF61B6C3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AFD8799-75B4-D380-744E-3ED79A41F32A}"/>
              </a:ext>
            </a:extLst>
          </p:cNvPr>
          <p:cNvSpPr/>
          <p:nvPr/>
        </p:nvSpPr>
        <p:spPr>
          <a:xfrm rot="18739626">
            <a:off x="2836552" y="3082570"/>
            <a:ext cx="796898" cy="226164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6708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679429" y="2242511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dirty="0"/>
              <a:t>La </a:t>
            </a:r>
            <a:r>
              <a:rPr lang="it-IT" sz="2000" b="1" i="1" dirty="0"/>
              <a:t>recall/</a:t>
            </a:r>
            <a:r>
              <a:rPr lang="it-IT" sz="2000" b="1" i="1" dirty="0" err="1"/>
              <a:t>sensitivity</a:t>
            </a:r>
            <a:r>
              <a:rPr lang="it-IT" sz="2000" b="1" i="1" dirty="0"/>
              <a:t>/TPR </a:t>
            </a:r>
            <a:r>
              <a:rPr lang="it-IT" sz="2000" dirty="0"/>
              <a:t>è una metrica molto usata che indica il rapporto di istanze positive correttamente individuate dal sistema: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512572" y="4021370"/>
                <a:ext cx="7401809" cy="616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Recall</a:t>
                </a:r>
                <a:r>
                  <a:rPr lang="it-IT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72" y="4021370"/>
                <a:ext cx="7401809" cy="61670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0AC3C59-1042-C344-75F7-0DAAA40A8247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015E0B3-6F4F-390A-B2F9-67EFF22F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Recall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8909473E-5B97-18C5-ADC6-218DBC544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AFD8799-75B4-D380-744E-3ED79A41F32A}"/>
              </a:ext>
            </a:extLst>
          </p:cNvPr>
          <p:cNvSpPr/>
          <p:nvPr/>
        </p:nvSpPr>
        <p:spPr>
          <a:xfrm rot="16200000">
            <a:off x="2846195" y="2839646"/>
            <a:ext cx="796898" cy="1862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0044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843822" y="2609440"/>
            <a:ext cx="4797572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dirty="0"/>
              <a:t>La </a:t>
            </a:r>
            <a:r>
              <a:rPr lang="it-IT" sz="2000" b="1" i="1" dirty="0" err="1"/>
              <a:t>precision</a:t>
            </a:r>
            <a:r>
              <a:rPr lang="it-IT" sz="2000" b="1" dirty="0"/>
              <a:t> </a:t>
            </a:r>
            <a:r>
              <a:rPr lang="it-IT" sz="2000" dirty="0"/>
              <a:t>è una metrica molto usata e indica l’accuratezza con cui un sistema prevede le classi positive: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374555" y="4021370"/>
                <a:ext cx="7401809" cy="616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Precision</a:t>
                </a:r>
                <a:r>
                  <a:rPr lang="it-IT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55" y="4021370"/>
                <a:ext cx="7401809" cy="616707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EBB7179C-F0E3-4555-D561-813F4E465DFE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94F4217-2DB0-1829-8B1A-29D48508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Precision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C99E902E-87E4-2B9B-A0C3-63C72BEE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AFD8799-75B4-D380-744E-3ED79A41F32A}"/>
              </a:ext>
            </a:extLst>
          </p:cNvPr>
          <p:cNvSpPr/>
          <p:nvPr/>
        </p:nvSpPr>
        <p:spPr>
          <a:xfrm>
            <a:off x="2389392" y="3329406"/>
            <a:ext cx="796898" cy="17861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665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491238" y="2533115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i="1" dirty="0"/>
              <a:t>F1 Score </a:t>
            </a:r>
            <a:r>
              <a:rPr lang="it-IT" sz="2000" dirty="0"/>
              <a:t>è una metrica ottenuta dalla media armonica di </a:t>
            </a:r>
            <a:r>
              <a:rPr lang="it-IT" sz="2000" i="1" dirty="0" err="1"/>
              <a:t>precision</a:t>
            </a:r>
            <a:r>
              <a:rPr lang="it-IT" sz="2000" dirty="0"/>
              <a:t> e </a:t>
            </a:r>
            <a:r>
              <a:rPr lang="it-IT" sz="2000" i="1" dirty="0"/>
              <a:t>recall. </a:t>
            </a:r>
            <a:r>
              <a:rPr lang="it-IT" sz="2000" u="sng" dirty="0"/>
              <a:t>Utile quando le classi sono sbilanciate.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351351" y="4021370"/>
                <a:ext cx="7401809" cy="62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F1</a:t>
                </a:r>
                <a:r>
                  <a:rPr lang="it-IT" sz="2400" dirty="0"/>
                  <a:t>=2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51" y="4021370"/>
                <a:ext cx="7401809" cy="629531"/>
              </a:xfrm>
              <a:prstGeom prst="rect">
                <a:avLst/>
              </a:prstGeom>
              <a:blipFill>
                <a:blip r:embed="rId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EEDC7DC0-728F-24ED-FF0A-F1E30A9078B8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2DEA46D8-737C-D53B-B197-A3E03CF0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F1 Score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17" name="Segnaposto contenuto 3">
            <a:extLst>
              <a:ext uri="{FF2B5EF4-FFF2-40B4-BE49-F238E27FC236}">
                <a16:creationId xmlns:a16="http://schemas.microsoft.com/office/drawing/2014/main" id="{0844B071-FDBC-1AF0-5901-15CFCCAC3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6BC2F012-97F5-3A4D-3F97-463AFB8B54E6}"/>
              </a:ext>
            </a:extLst>
          </p:cNvPr>
          <p:cNvSpPr/>
          <p:nvPr/>
        </p:nvSpPr>
        <p:spPr>
          <a:xfrm rot="16200000">
            <a:off x="2846196" y="2839646"/>
            <a:ext cx="796898" cy="1862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B6CBDCB-DCC3-76E9-786A-6468A6FC21F8}"/>
              </a:ext>
            </a:extLst>
          </p:cNvPr>
          <p:cNvSpPr/>
          <p:nvPr/>
        </p:nvSpPr>
        <p:spPr>
          <a:xfrm>
            <a:off x="2404444" y="3329406"/>
            <a:ext cx="796898" cy="178614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3216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587898" y="2412354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i="1" dirty="0"/>
              <a:t>Tasso di falsi positivi (FPR)/falsa accettazione (FAR): </a:t>
            </a:r>
            <a:r>
              <a:rPr lang="it-IT" sz="2000" dirty="0">
                <a:cs typeface="Times New Roman" panose="02020603050405020304" pitchFamily="18" charset="0"/>
              </a:rPr>
              <a:t>mi</a:t>
            </a:r>
            <a:r>
              <a:rPr lang="it-IT" sz="2000" b="0" i="0" dirty="0">
                <a:effectLst/>
                <a:cs typeface="Times New Roman" panose="02020603050405020304" pitchFamily="18" charset="0"/>
              </a:rPr>
              <a:t>sura la frazione di falsi reali erroneamente classificati come veri.</a:t>
            </a:r>
          </a:p>
          <a:p>
            <a:pPr marL="114300" indent="0">
              <a:buNone/>
            </a:pPr>
            <a:endParaRPr lang="it-IT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232644" y="4126224"/>
                <a:ext cx="7401809" cy="62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FPR</a:t>
                </a:r>
                <a:r>
                  <a:rPr lang="it-IT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44" y="4126224"/>
                <a:ext cx="7401809" cy="629531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43D74816-A118-34E2-E471-008CD57CC913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42F12F3-0ADE-F2FA-05F1-1492F92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FPR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72E4A3E-B6CA-AEEF-B61A-FCBC47BAD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AC39AEE0-8B16-6936-2796-5E6B20827FCA}"/>
              </a:ext>
            </a:extLst>
          </p:cNvPr>
          <p:cNvSpPr/>
          <p:nvPr/>
        </p:nvSpPr>
        <p:spPr>
          <a:xfrm rot="16200000">
            <a:off x="2895494" y="3729799"/>
            <a:ext cx="796898" cy="1862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94352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587898" y="2412354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i="1" dirty="0"/>
              <a:t>Tasso di falsi negativi (FNR)/tasso di falso rifiuto (FRR): </a:t>
            </a:r>
            <a:r>
              <a:rPr lang="it-IT" sz="2000" dirty="0">
                <a:cs typeface="Times New Roman" panose="02020603050405020304" pitchFamily="18" charset="0"/>
              </a:rPr>
              <a:t>mi</a:t>
            </a:r>
            <a:r>
              <a:rPr lang="it-IT" sz="2000" b="0" i="0" dirty="0">
                <a:effectLst/>
                <a:cs typeface="Times New Roman" panose="02020603050405020304" pitchFamily="18" charset="0"/>
              </a:rPr>
              <a:t>sura la frazione di positivi reali erroneamente classificati come falsi.</a:t>
            </a:r>
          </a:p>
          <a:p>
            <a:pPr marL="114300" indent="0">
              <a:buNone/>
            </a:pPr>
            <a:endParaRPr lang="it-IT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/>
              <p:nvPr/>
            </p:nvSpPr>
            <p:spPr>
              <a:xfrm>
                <a:off x="5252308" y="4126224"/>
                <a:ext cx="7401809" cy="62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400" b="1" dirty="0"/>
                  <a:t>FNR</a:t>
                </a:r>
                <a:r>
                  <a:rPr lang="it-IT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den>
                    </m:f>
                  </m:oMath>
                </a14:m>
                <a:endParaRPr lang="it-IT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FCAE9AB-3536-5D2B-96D0-2F8DC2D9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08" y="4126224"/>
                <a:ext cx="7401809" cy="629531"/>
              </a:xfrm>
              <a:prstGeom prst="rect">
                <a:avLst/>
              </a:prstGeom>
              <a:blipFill>
                <a:blip r:embed="rId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912B715C-388D-8946-51F0-48D8068E7B9C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CE5B836-8CCD-627D-42DF-02AB52A1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0" y="755304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FNR</a:t>
            </a:r>
            <a:endParaRPr lang="en-US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EDF3ED5-259A-6004-67E0-B45E19A70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6594"/>
          <a:stretch/>
        </p:blipFill>
        <p:spPr>
          <a:xfrm>
            <a:off x="1769984" y="2927191"/>
            <a:ext cx="2446612" cy="218835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C9A382C8-671B-639E-E78A-FAFFBABB8946}"/>
              </a:ext>
            </a:extLst>
          </p:cNvPr>
          <p:cNvSpPr/>
          <p:nvPr/>
        </p:nvSpPr>
        <p:spPr>
          <a:xfrm rot="16200000">
            <a:off x="2895494" y="2844893"/>
            <a:ext cx="796898" cy="18623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83219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547D381-22E2-777C-D08B-6A187AF414EA}"/>
              </a:ext>
            </a:extLst>
          </p:cNvPr>
          <p:cNvSpPr txBox="1">
            <a:spLocks/>
          </p:cNvSpPr>
          <p:nvPr/>
        </p:nvSpPr>
        <p:spPr>
          <a:xfrm>
            <a:off x="6520735" y="2159489"/>
            <a:ext cx="5122037" cy="405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it-IT" sz="2000" b="1" i="1" dirty="0"/>
              <a:t>EER </a:t>
            </a:r>
            <a:r>
              <a:rPr lang="it-IT" sz="2000" dirty="0"/>
              <a:t>è il punto in cui il tasso di falsa accettazione (FAR) e il tasso di falso rifiuto (FRR) sono uguali. In altre parole, è la soglia oltre la quale il sistema ha la stessa probabilità di accettare erroneamente un individuo non corrispondente così come di rifiutare erroneamente un individuo corrispondente.</a:t>
            </a:r>
            <a:endParaRPr lang="it-IT" sz="2000" u="sng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71B6158-7A3F-A76E-1AA2-1F9527AD8C1F}"/>
              </a:ext>
            </a:extLst>
          </p:cNvPr>
          <p:cNvSpPr/>
          <p:nvPr/>
        </p:nvSpPr>
        <p:spPr>
          <a:xfrm>
            <a:off x="393290" y="383459"/>
            <a:ext cx="5702710" cy="608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86A10A2-399D-5844-4914-5CDD7E604585}"/>
              </a:ext>
            </a:extLst>
          </p:cNvPr>
          <p:cNvSpPr txBox="1">
            <a:spLocks/>
          </p:cNvSpPr>
          <p:nvPr/>
        </p:nvSpPr>
        <p:spPr>
          <a:xfrm>
            <a:off x="1697150" y="755304"/>
            <a:ext cx="2978281" cy="3135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it-IT" sz="3600" dirty="0">
                <a:solidFill>
                  <a:schemeClr val="tx1"/>
                </a:solidFill>
              </a:rPr>
              <a:t>EER</a:t>
            </a:r>
            <a:endParaRPr lang="it-IT" sz="3600" b="0" cap="all" spc="-100" dirty="0">
              <a:solidFill>
                <a:schemeClr val="tx1"/>
              </a:solidFill>
            </a:endParaRPr>
          </a:p>
        </p:txBody>
      </p:sp>
      <p:pic>
        <p:nvPicPr>
          <p:cNvPr id="8" name="Immagine 7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C132AFA9-EFD0-F7E8-16E0-002866836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21" y="2707387"/>
            <a:ext cx="4113102" cy="27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2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42B41"/>
      </a:dk2>
      <a:lt2>
        <a:srgbClr val="E8E2E5"/>
      </a:lt2>
      <a:accent1>
        <a:srgbClr val="2AB674"/>
      </a:accent1>
      <a:accent2>
        <a:srgbClr val="1DB4AC"/>
      </a:accent2>
      <a:accent3>
        <a:srgbClr val="339FDD"/>
      </a:accent3>
      <a:accent4>
        <a:srgbClr val="294DCD"/>
      </a:accent4>
      <a:accent5>
        <a:srgbClr val="5836DE"/>
      </a:accent5>
      <a:accent6>
        <a:srgbClr val="8A21CB"/>
      </a:accent6>
      <a:hlink>
        <a:srgbClr val="C14781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10704</TotalTime>
  <Words>8384</Words>
  <Application>Microsoft Macintosh PowerPoint</Application>
  <PresentationFormat>Widescreen</PresentationFormat>
  <Paragraphs>1073</Paragraphs>
  <Slides>97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97</vt:i4>
      </vt:variant>
    </vt:vector>
  </HeadingPairs>
  <TitlesOfParts>
    <vt:vector size="109" baseType="lpstr">
      <vt:lpstr>Arial</vt:lpstr>
      <vt:lpstr>Calibri</vt:lpstr>
      <vt:lpstr>Cambria Math</vt:lpstr>
      <vt:lpstr>Courier</vt:lpstr>
      <vt:lpstr>Courier New</vt:lpstr>
      <vt:lpstr>Garamond</vt:lpstr>
      <vt:lpstr>Georgia Pro</vt:lpstr>
      <vt:lpstr>Georgia Pro Cond Black</vt:lpstr>
      <vt:lpstr>Söhne</vt:lpstr>
      <vt:lpstr>source-code-pro</vt:lpstr>
      <vt:lpstr>Times New Roman</vt:lpstr>
      <vt:lpstr>SavonVTI</vt:lpstr>
      <vt:lpstr> FONDAMENTI DI MACHINE LEARNING  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Il valore del pre-processing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delle variabili categoriali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Come si preparano i Dati? </vt:lpstr>
      <vt:lpstr>Come si preparano i Dati? </vt:lpstr>
      <vt:lpstr>Come si preparano i Dati? </vt:lpstr>
      <vt:lpstr>Come si preparano i Dati? </vt:lpstr>
      <vt:lpstr>Presentazione standard di PowerPoint</vt:lpstr>
      <vt:lpstr>Presentazione standard di PowerPoint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# Ridimensionamenti con metodi diversi  resize_nearest = original.resize((150, 150), Image.NEAREST) resize_bilinear = original.resize((150, 150), Image.BILINEAR) resize_lanczos = original.resize((150, 150), Image.LANCZOS)</vt:lpstr>
      <vt:lpstr>Come si preparano i Dati? </vt:lpstr>
      <vt:lpstr># Applichiamo tre diversi valori di gamma  gamma_values = [0.5, 1.0, 2.0] corrected_images = [cv2.cvtColor(apply_gamma_correction(original, g), cv2.COLOR_BGR2RGB) for g in gamma_values]  # Visualizzazione dei risultati titles = ["Gamma 0.5 (più chiara)", "Gamma 1.0 (originale)", "Gamma 2.0 (più scura)"] fig, axes = plt.subplots(1, 3, figsize=(15, 5))  for ax, img, title in zip(axes, corrected_images, titles):     ax.imshow(img)     ax.set_title(title)     ax.axis("off")  plt.suptitle("Effetto della Correzione Gamma") plt.tight_layout() plt.show()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Come si preparano i Dati? 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Pipeline Generale Supervised Learning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Preparazione dei dati per il Supervised Learning </vt:lpstr>
      <vt:lpstr>Metriche di valutazione delle prestazioni</vt:lpstr>
      <vt:lpstr>Metriche di valutazione delle prestazioni</vt:lpstr>
      <vt:lpstr>Matrice di confusione</vt:lpstr>
      <vt:lpstr>Accuracy</vt:lpstr>
      <vt:lpstr>Recall</vt:lpstr>
      <vt:lpstr>Precision</vt:lpstr>
      <vt:lpstr>F1 Score</vt:lpstr>
      <vt:lpstr>FPR</vt:lpstr>
      <vt:lpstr>FNR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Classificatori  </dc:title>
  <dc:creator>Lucia CASCONE (lcascone@unisa.it)</dc:creator>
  <cp:lastModifiedBy>Lucia CASCONE</cp:lastModifiedBy>
  <cp:revision>52</cp:revision>
  <dcterms:created xsi:type="dcterms:W3CDTF">2020-04-22T20:23:40Z</dcterms:created>
  <dcterms:modified xsi:type="dcterms:W3CDTF">2025-03-29T15:09:50Z</dcterms:modified>
</cp:coreProperties>
</file>